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55"/>
  </p:notesMasterIdLst>
  <p:sldIdLst>
    <p:sldId id="299" r:id="rId2"/>
    <p:sldId id="298" r:id="rId3"/>
    <p:sldId id="256"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78" r:id="rId28"/>
    <p:sldId id="282" r:id="rId29"/>
    <p:sldId id="283" r:id="rId30"/>
    <p:sldId id="284" r:id="rId31"/>
    <p:sldId id="285" r:id="rId32"/>
    <p:sldId id="286" r:id="rId33"/>
    <p:sldId id="287" r:id="rId34"/>
    <p:sldId id="296" r:id="rId35"/>
    <p:sldId id="297" r:id="rId36"/>
    <p:sldId id="288" r:id="rId37"/>
    <p:sldId id="289" r:id="rId38"/>
    <p:sldId id="290" r:id="rId39"/>
    <p:sldId id="291" r:id="rId40"/>
    <p:sldId id="292" r:id="rId41"/>
    <p:sldId id="293" r:id="rId42"/>
    <p:sldId id="294" r:id="rId43"/>
    <p:sldId id="300" r:id="rId44"/>
    <p:sldId id="305" r:id="rId45"/>
    <p:sldId id="306" r:id="rId46"/>
    <p:sldId id="307" r:id="rId47"/>
    <p:sldId id="308" r:id="rId48"/>
    <p:sldId id="302" r:id="rId49"/>
    <p:sldId id="303" r:id="rId50"/>
    <p:sldId id="309" r:id="rId51"/>
    <p:sldId id="304" r:id="rId52"/>
    <p:sldId id="310" r:id="rId53"/>
    <p:sldId id="295"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43" autoAdjust="0"/>
    <p:restoredTop sz="94660"/>
  </p:normalViewPr>
  <p:slideViewPr>
    <p:cSldViewPr snapToGrid="0">
      <p:cViewPr>
        <p:scale>
          <a:sx n="90" d="100"/>
          <a:sy n="90" d="100"/>
        </p:scale>
        <p:origin x="-72" y="3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E73D62-13CE-4F53-9919-2562C4FC5E26}" type="datetimeFigureOut">
              <a:rPr lang="tr-TR" smtClean="0"/>
              <a:pPr/>
              <a:t>11.11.2020</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07AE6-4127-4ABF-BC06-2722BAC7A3AE}" type="slidenum">
              <a:rPr lang="tr-TR" smtClean="0"/>
              <a:pPr/>
              <a:t>‹#›</a:t>
            </a:fld>
            <a:endParaRPr lang="tr-TR"/>
          </a:p>
        </p:txBody>
      </p:sp>
    </p:spTree>
    <p:extLst>
      <p:ext uri="{BB962C8B-B14F-4D97-AF65-F5344CB8AC3E}">
        <p14:creationId xmlns="" xmlns:p14="http://schemas.microsoft.com/office/powerpoint/2010/main" val="408426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607AE6-4127-4ABF-BC06-2722BAC7A3AE}" type="slidenum">
              <a:rPr lang="tr-TR" smtClean="0"/>
              <a:pPr/>
              <a:t>1</a:t>
            </a:fld>
            <a:endParaRPr lang="tr-TR"/>
          </a:p>
        </p:txBody>
      </p:sp>
    </p:spTree>
    <p:extLst>
      <p:ext uri="{BB962C8B-B14F-4D97-AF65-F5344CB8AC3E}">
        <p14:creationId xmlns="" xmlns:p14="http://schemas.microsoft.com/office/powerpoint/2010/main" val="331639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11.11.2020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9713F6B-FD27-4156-B8A4-BB20481FC1E8}" type="datetimeFigureOut">
              <a:rPr lang="tr-TR" smtClean="0"/>
              <a:pPr/>
              <a:t>11.11.2020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9713F6B-FD27-4156-B8A4-BB20481FC1E8}" type="datetimeFigureOut">
              <a:rPr lang="tr-TR" smtClean="0"/>
              <a:pPr/>
              <a:t>11.11.2020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9713F6B-FD27-4156-B8A4-BB20481FC1E8}" type="datetimeFigureOut">
              <a:rPr lang="tr-TR" smtClean="0"/>
              <a:pPr/>
              <a:t>11.11.2020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9713F6B-FD27-4156-B8A4-BB20481FC1E8}" type="datetimeFigureOut">
              <a:rPr lang="tr-TR" smtClean="0"/>
              <a:pPr/>
              <a:t>11.11.2020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9713F6B-FD27-4156-B8A4-BB20481FC1E8}" type="datetimeFigureOut">
              <a:rPr lang="tr-TR" smtClean="0"/>
              <a:pPr/>
              <a:t>11.11.2020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62DF85-0103-4747-9FD5-47BC4038F4D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9713F6B-FD27-4156-B8A4-BB20481FC1E8}" type="datetimeFigureOut">
              <a:rPr lang="tr-TR" smtClean="0"/>
              <a:pPr/>
              <a:t>11.11.2020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62DF85-0103-4747-9FD5-47BC4038F4D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9713F6B-FD27-4156-B8A4-BB20481FC1E8}" type="datetimeFigureOut">
              <a:rPr lang="tr-TR" smtClean="0"/>
              <a:pPr/>
              <a:t>11.11.2020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62DF85-0103-4747-9FD5-47BC4038F4D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13F6B-FD27-4156-B8A4-BB20481FC1E8}" type="datetimeFigureOut">
              <a:rPr lang="tr-TR" smtClean="0"/>
              <a:pPr/>
              <a:t>11.11.2020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62DF85-0103-4747-9FD5-47BC4038F4D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9713F6B-FD27-4156-B8A4-BB20481FC1E8}" type="datetimeFigureOut">
              <a:rPr lang="tr-TR" smtClean="0"/>
              <a:pPr/>
              <a:t>11.11.2020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62DF85-0103-4747-9FD5-47BC4038F4D5}" type="slidenum">
              <a:rPr lang="tr-TR" smtClean="0"/>
              <a:pPr/>
              <a:t>‹#›</a:t>
            </a:fld>
            <a:endParaRPr lang="tr-TR"/>
          </a:p>
        </p:txBody>
      </p:sp>
      <p:sp>
        <p:nvSpPr>
          <p:cNvPr id="9" name="Content Placeholder 8"/>
          <p:cNvSpPr>
            <a:spLocks noGrp="1"/>
          </p:cNvSpPr>
          <p:nvPr>
            <p:ph sz="quarter" idx="13"/>
          </p:nvPr>
        </p:nvSpPr>
        <p:spPr>
          <a:xfrm>
            <a:off x="406400" y="381000"/>
            <a:ext cx="103632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B9713F6B-FD27-4156-B8A4-BB20481FC1E8}" type="datetimeFigureOut">
              <a:rPr lang="tr-TR" smtClean="0"/>
              <a:pPr/>
              <a:t>11.11.2020</a:t>
            </a:fld>
            <a:endParaRPr lang="tr-TR"/>
          </a:p>
        </p:txBody>
      </p:sp>
      <p:sp>
        <p:nvSpPr>
          <p:cNvPr id="9" name="Slide Number Placeholder 8"/>
          <p:cNvSpPr>
            <a:spLocks noGrp="1"/>
          </p:cNvSpPr>
          <p:nvPr>
            <p:ph type="sldNum" sz="quarter" idx="11"/>
          </p:nvPr>
        </p:nvSpPr>
        <p:spPr/>
        <p:txBody>
          <a:bodyPr/>
          <a:lstStyle/>
          <a:p>
            <a:fld id="{5862DF85-0103-4747-9FD5-47BC4038F4D5}"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862DF85-0103-4747-9FD5-47BC4038F4D5}" type="slidenum">
              <a:rPr lang="tr-TR" smtClean="0"/>
              <a:pPr/>
              <a:t>‹#›</a:t>
            </a:fld>
            <a:endParaRPr lang="tr-TR"/>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B9713F6B-FD27-4156-B8A4-BB20481FC1E8}" type="datetimeFigureOut">
              <a:rPr lang="tr-TR" smtClean="0"/>
              <a:pPr/>
              <a:t>11.11.2020</a:t>
            </a:fld>
            <a:endParaRPr lang="tr-TR"/>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merkezisgb.meb.gov.tr/belgelendirm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merkezisgb.meb.gov.t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Office_Word_Belgesi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74158" y="1213043"/>
            <a:ext cx="10026501" cy="1646302"/>
          </a:xfrm>
        </p:spPr>
        <p:txBody>
          <a:bodyPr>
            <a:normAutofit fontScale="90000"/>
          </a:bodyPr>
          <a:lstStyle/>
          <a:p>
            <a:pPr algn="ctr"/>
            <a:r>
              <a:rPr lang="tr-TR" dirty="0" smtClean="0"/>
              <a:t>75. YIL BEDİA SÜLEYMAN SERPİCİOĞLU</a:t>
            </a:r>
            <a:endParaRPr lang="tr-TR" dirty="0">
              <a:solidFill>
                <a:schemeClr val="accent5">
                  <a:lumMod val="50000"/>
                </a:schemeClr>
              </a:solidFill>
            </a:endParaRPr>
          </a:p>
        </p:txBody>
      </p:sp>
      <p:sp>
        <p:nvSpPr>
          <p:cNvPr id="3" name="Alt Başlık 2"/>
          <p:cNvSpPr>
            <a:spLocks noGrp="1"/>
          </p:cNvSpPr>
          <p:nvPr>
            <p:ph type="subTitle" idx="1"/>
          </p:nvPr>
        </p:nvSpPr>
        <p:spPr>
          <a:xfrm>
            <a:off x="1507067" y="3228109"/>
            <a:ext cx="7766936" cy="2618510"/>
          </a:xfrm>
        </p:spPr>
        <p:txBody>
          <a:bodyPr>
            <a:normAutofit/>
          </a:bodyPr>
          <a:lstStyle/>
          <a:p>
            <a:pPr algn="ctr"/>
            <a:r>
              <a:rPr lang="tr-TR" b="1" dirty="0" smtClean="0">
                <a:solidFill>
                  <a:schemeClr val="accent5">
                    <a:lumMod val="50000"/>
                  </a:schemeClr>
                </a:solidFill>
              </a:rPr>
              <a:t>LÜTFÜ DEDEOĞLU</a:t>
            </a:r>
          </a:p>
          <a:p>
            <a:pPr algn="ctr"/>
            <a:r>
              <a:rPr lang="tr-TR" b="1" dirty="0" smtClean="0">
                <a:solidFill>
                  <a:schemeClr val="accent5">
                    <a:lumMod val="50000"/>
                  </a:schemeClr>
                </a:solidFill>
              </a:rPr>
              <a:t>MÜDÜR YARDIMCISI</a:t>
            </a:r>
          </a:p>
          <a:p>
            <a:pPr algn="ctr"/>
            <a:endParaRPr lang="tr-TR" b="1" dirty="0" smtClean="0">
              <a:solidFill>
                <a:schemeClr val="accent5">
                  <a:lumMod val="50000"/>
                </a:schemeClr>
              </a:solidFill>
            </a:endParaRPr>
          </a:p>
          <a:p>
            <a:pPr algn="ctr"/>
            <a:r>
              <a:rPr lang="tr-TR" b="1" dirty="0" smtClean="0">
                <a:solidFill>
                  <a:schemeClr val="accent5">
                    <a:lumMod val="50000"/>
                  </a:schemeClr>
                </a:solidFill>
              </a:rPr>
              <a:t>AYŞEGÜL </a:t>
            </a:r>
            <a:r>
              <a:rPr lang="tr-TR" b="1" dirty="0" smtClean="0">
                <a:solidFill>
                  <a:schemeClr val="accent5">
                    <a:lumMod val="50000"/>
                  </a:schemeClr>
                </a:solidFill>
              </a:rPr>
              <a:t>SARAL</a:t>
            </a:r>
            <a:endParaRPr lang="tr-TR" b="1" dirty="0">
              <a:solidFill>
                <a:schemeClr val="accent5">
                  <a:lumMod val="50000"/>
                </a:schemeClr>
              </a:solidFill>
            </a:endParaRPr>
          </a:p>
          <a:p>
            <a:pPr algn="ctr"/>
            <a:r>
              <a:rPr lang="tr-TR" b="1" dirty="0" smtClean="0">
                <a:solidFill>
                  <a:schemeClr val="accent5">
                    <a:lumMod val="50000"/>
                  </a:schemeClr>
                </a:solidFill>
              </a:rPr>
              <a:t>REHBER ÖĞRETMEN</a:t>
            </a:r>
            <a:endParaRPr lang="tr-TR" b="1" dirty="0">
              <a:solidFill>
                <a:schemeClr val="accent5">
                  <a:lumMod val="50000"/>
                </a:schemeClr>
              </a:solidFill>
            </a:endParaRPr>
          </a:p>
          <a:p>
            <a:pPr algn="ctr"/>
            <a:endParaRPr lang="tr-TR" b="1" dirty="0">
              <a:solidFill>
                <a:schemeClr val="accent5">
                  <a:lumMod val="50000"/>
                </a:schemeClr>
              </a:solidFill>
            </a:endParaRPr>
          </a:p>
        </p:txBody>
      </p:sp>
    </p:spTree>
    <p:extLst>
      <p:ext uri="{BB962C8B-B14F-4D97-AF65-F5344CB8AC3E}">
        <p14:creationId xmlns="" xmlns:p14="http://schemas.microsoft.com/office/powerpoint/2010/main" val="3197831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1550989"/>
          </a:xfrm>
        </p:spPr>
        <p:txBody>
          <a:bodyPr>
            <a:normAutofit fontScale="90000"/>
          </a:bodyPr>
          <a:lstStyle/>
          <a:p>
            <a:pPr algn="ctr"/>
            <a:r>
              <a:rPr lang="tr-TR" dirty="0"/>
              <a:t>Kuruluş aşağıdaki hususlar dahil olmak üzere gerekli olan iç ve dış iletişimleri planlamalı, belirlemelidir </a:t>
            </a:r>
            <a:br>
              <a:rPr lang="tr-TR" dirty="0"/>
            </a:br>
            <a:endParaRPr lang="tr-TR" dirty="0"/>
          </a:p>
        </p:txBody>
      </p:sp>
      <p:sp>
        <p:nvSpPr>
          <p:cNvPr id="3" name="İçerik Yer Tutucusu 2"/>
          <p:cNvSpPr>
            <a:spLocks noGrp="1"/>
          </p:cNvSpPr>
          <p:nvPr>
            <p:ph idx="1"/>
          </p:nvPr>
        </p:nvSpPr>
        <p:spPr>
          <a:xfrm>
            <a:off x="797442" y="2020186"/>
            <a:ext cx="9972158" cy="4380614"/>
          </a:xfrm>
        </p:spPr>
        <p:txBody>
          <a:bodyPr>
            <a:normAutofit/>
          </a:bodyPr>
          <a:lstStyle/>
          <a:p>
            <a:r>
              <a:rPr lang="tr-TR" sz="2000" dirty="0"/>
              <a:t>Ne ile ilgili iletişim kuracağını,</a:t>
            </a:r>
          </a:p>
          <a:p>
            <a:r>
              <a:rPr lang="tr-TR" sz="2000" dirty="0"/>
              <a:t>Ne zaman iletişim kuracağını,</a:t>
            </a:r>
          </a:p>
          <a:p>
            <a:r>
              <a:rPr lang="tr-TR" sz="2000" dirty="0"/>
              <a:t>Kiminle iletişim kuracağını,</a:t>
            </a:r>
          </a:p>
          <a:p>
            <a:r>
              <a:rPr lang="tr-TR" sz="2000" dirty="0"/>
              <a:t>Nasıl iletişim kuracağını,</a:t>
            </a:r>
          </a:p>
          <a:p>
            <a:r>
              <a:rPr lang="tr-TR" sz="2000" dirty="0"/>
              <a:t>Kimin iletişim kuracağını. </a:t>
            </a:r>
            <a:br>
              <a:rPr lang="tr-TR" sz="2000" dirty="0"/>
            </a:br>
            <a:endParaRPr lang="tr-TR" sz="2000" dirty="0"/>
          </a:p>
          <a:p>
            <a:pPr marL="0" indent="0">
              <a:buNone/>
            </a:pPr>
            <a:r>
              <a:rPr lang="tr-TR" sz="2000" dirty="0"/>
              <a:t>İletişim planları en az acil iletişim numaralarını, yönetici personel acil durum iletişim bilgilerini de içerecek şekilde belirlenmelidir. </a:t>
            </a:r>
          </a:p>
        </p:txBody>
      </p:sp>
    </p:spTree>
    <p:extLst>
      <p:ext uri="{BB962C8B-B14F-4D97-AF65-F5344CB8AC3E}">
        <p14:creationId xmlns="" xmlns:p14="http://schemas.microsoft.com/office/powerpoint/2010/main" val="357173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Hijyen, enfeksiyondan korunma ve kontrolünün oluşturulması için</a:t>
            </a:r>
            <a:r>
              <a:rPr lang="az-Cyrl-AZ" dirty="0"/>
              <a:t/>
            </a:r>
            <a:br>
              <a:rPr lang="az-Cyrl-AZ" dirty="0"/>
            </a:br>
            <a:endParaRPr lang="tr-TR" dirty="0"/>
          </a:p>
        </p:txBody>
      </p:sp>
      <p:sp>
        <p:nvSpPr>
          <p:cNvPr id="3" name="İçerik Yer Tutucusu 2"/>
          <p:cNvSpPr>
            <a:spLocks noGrp="1"/>
          </p:cNvSpPr>
          <p:nvPr>
            <p:ph idx="1"/>
          </p:nvPr>
        </p:nvSpPr>
        <p:spPr>
          <a:xfrm>
            <a:off x="677334" y="1814945"/>
            <a:ext cx="8596668" cy="4558146"/>
          </a:xfrm>
        </p:spPr>
        <p:txBody>
          <a:bodyPr>
            <a:normAutofit lnSpcReduction="10000"/>
          </a:bodyPr>
          <a:lstStyle/>
          <a:p>
            <a:r>
              <a:rPr lang="tr-TR" b="1" u="sng" dirty="0"/>
              <a:t>Kuruluş; </a:t>
            </a:r>
            <a:r>
              <a:rPr lang="tr-TR" dirty="0"/>
              <a:t>uygulama ve sürekliliğin sağlanabilmesi için ihtiyaç duyulan kaynakları tespit ve temin etmelidir.</a:t>
            </a:r>
          </a:p>
          <a:p>
            <a:r>
              <a:rPr lang="tr-TR" b="1" u="sng" dirty="0"/>
              <a:t>Kuruluş;</a:t>
            </a:r>
            <a:r>
              <a:rPr lang="tr-TR" dirty="0"/>
              <a:t> etkili şekilde uygulama ve proseslerin işletilebilmesi ve kontrolü için sorumlu olacak kişi/kişileri belirlemeli ve görevlendirmelidir.</a:t>
            </a:r>
          </a:p>
          <a:p>
            <a:r>
              <a:rPr lang="tr-TR" b="1" u="sng" dirty="0"/>
              <a:t>Kuruluş;</a:t>
            </a:r>
            <a:r>
              <a:rPr lang="tr-TR" dirty="0"/>
              <a:t> acil durumlarla başa çıkmak için görevde hazır, eğitilmiş en az</a:t>
            </a:r>
            <a:br>
              <a:rPr lang="tr-TR" dirty="0"/>
            </a:br>
            <a:r>
              <a:rPr lang="tr-TR" dirty="0"/>
              <a:t>1 kişi belirlenmesi gerekmektedir. </a:t>
            </a:r>
          </a:p>
          <a:p>
            <a:r>
              <a:rPr lang="tr-TR" b="1" u="sng" dirty="0"/>
              <a:t>Kuruluş tarafından; </a:t>
            </a:r>
            <a:r>
              <a:rPr lang="tr-TR" dirty="0"/>
              <a:t>öğrencilerden sorumlu kişilerin veya ebeveynlerin herhangi bir salgın hastalık şüphesi durumunda öğrenciyi okula göndermeyerek yönetime bilgi vermesi sağlanmalıdır.</a:t>
            </a:r>
          </a:p>
          <a:p>
            <a:r>
              <a:rPr lang="tr-TR" b="1" u="sng" dirty="0"/>
              <a:t>Kuruluş içerisinde ;</a:t>
            </a:r>
            <a:r>
              <a:rPr lang="tr-TR" dirty="0"/>
              <a:t>salgın hastalık belirtisi gösteren personel/öğrencinin sağlık kuruluşuna sevki ile ilgili bir metot belirlenmesi ve uygulanması güvence altına alınmalıdır. </a:t>
            </a:r>
          </a:p>
        </p:txBody>
      </p:sp>
    </p:spTree>
    <p:extLst>
      <p:ext uri="{BB962C8B-B14F-4D97-AF65-F5344CB8AC3E}">
        <p14:creationId xmlns="" xmlns:p14="http://schemas.microsoft.com/office/powerpoint/2010/main" val="1247498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91491"/>
          </a:xfrm>
        </p:spPr>
        <p:txBody>
          <a:bodyPr/>
          <a:lstStyle/>
          <a:p>
            <a:pPr algn="ctr"/>
            <a:r>
              <a:rPr lang="tr-TR" dirty="0"/>
              <a:t>Standart Enfeksiyon Kontrol Önlemleri (SEKÖ)</a:t>
            </a:r>
          </a:p>
        </p:txBody>
      </p:sp>
      <p:sp>
        <p:nvSpPr>
          <p:cNvPr id="3" name="İçerik Yer Tutucusu 2"/>
          <p:cNvSpPr>
            <a:spLocks noGrp="1"/>
          </p:cNvSpPr>
          <p:nvPr>
            <p:ph idx="1"/>
          </p:nvPr>
        </p:nvSpPr>
        <p:spPr>
          <a:xfrm>
            <a:off x="677334" y="1801091"/>
            <a:ext cx="8596668" cy="4240271"/>
          </a:xfrm>
        </p:spPr>
        <p:txBody>
          <a:bodyPr>
            <a:normAutofit/>
          </a:bodyPr>
          <a:lstStyle/>
          <a:p>
            <a:pPr marL="0" indent="0">
              <a:buNone/>
            </a:pPr>
            <a:r>
              <a:rPr lang="tr-TR" sz="2000" dirty="0"/>
              <a:t>SEKÖ, bulaşıcı ajanların hem bilinen hem de bilinmeyen kaynaklardan bulaşma riskini azaltmak için gerekli olan temel enfeksiyon önleme ve kontrol önlemleridir.                       </a:t>
            </a:r>
          </a:p>
          <a:p>
            <a:pPr marL="0" indent="0">
              <a:buNone/>
            </a:pPr>
            <a:r>
              <a:rPr lang="tr-TR" sz="2000" b="1" dirty="0"/>
              <a:t>SEKÖ tüm personel tarafından dikkatle uygulanmalıdır. Bu önlemler genellikle:</a:t>
            </a:r>
          </a:p>
          <a:p>
            <a:r>
              <a:rPr lang="tr-TR" sz="2000" dirty="0"/>
              <a:t>El hijyeni uygulamalarının yaygınlaştırılması,</a:t>
            </a:r>
          </a:p>
          <a:p>
            <a:r>
              <a:rPr lang="tr-TR" sz="2000" dirty="0"/>
              <a:t>Kuruluş içinde hijyen ve sanitasyon kaynaklı salgın hastalık/</a:t>
            </a:r>
            <a:r>
              <a:rPr lang="tr-TR" sz="2000" dirty="0" err="1"/>
              <a:t>lar</a:t>
            </a:r>
            <a:r>
              <a:rPr lang="tr-TR" sz="2000" dirty="0"/>
              <a:t> için alınmış tedbirlere uygun hareket edilmesi,</a:t>
            </a:r>
          </a:p>
          <a:p>
            <a:r>
              <a:rPr lang="tr-TR" sz="2000" dirty="0"/>
              <a:t>Fiziki mesafenin koruması,</a:t>
            </a:r>
          </a:p>
          <a:p>
            <a:r>
              <a:rPr lang="tr-TR" sz="2000" dirty="0"/>
              <a:t>Uygun KKD </a:t>
            </a:r>
            <a:r>
              <a:rPr lang="tr-TR" sz="2000" dirty="0" err="1"/>
              <a:t>lerin</a:t>
            </a:r>
            <a:r>
              <a:rPr lang="tr-TR" sz="2000" dirty="0"/>
              <a:t> kullanılması,</a:t>
            </a:r>
          </a:p>
          <a:p>
            <a:r>
              <a:rPr lang="tr-TR" sz="2000" dirty="0"/>
              <a:t>Solunum hijyeni öksürük/hapşırık kurallarına uyulmasını içerir.</a:t>
            </a:r>
          </a:p>
        </p:txBody>
      </p:sp>
    </p:spTree>
    <p:extLst>
      <p:ext uri="{BB962C8B-B14F-4D97-AF65-F5344CB8AC3E}">
        <p14:creationId xmlns="" xmlns:p14="http://schemas.microsoft.com/office/powerpoint/2010/main" val="1284553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98764"/>
            <a:ext cx="8596668" cy="1233055"/>
          </a:xfrm>
        </p:spPr>
        <p:txBody>
          <a:bodyPr/>
          <a:lstStyle/>
          <a:p>
            <a:pPr algn="ctr"/>
            <a:r>
              <a:rPr lang="tr-TR" dirty="0"/>
              <a:t>Bulaş Bazlı Önlemlerin (BBÖ) Planlanması</a:t>
            </a:r>
          </a:p>
        </p:txBody>
      </p:sp>
      <p:sp>
        <p:nvSpPr>
          <p:cNvPr id="3" name="İçerik Yer Tutucusu 2"/>
          <p:cNvSpPr>
            <a:spLocks noGrp="1"/>
          </p:cNvSpPr>
          <p:nvPr>
            <p:ph idx="1"/>
          </p:nvPr>
        </p:nvSpPr>
        <p:spPr>
          <a:xfrm>
            <a:off x="677334" y="1842655"/>
            <a:ext cx="8596668" cy="4198707"/>
          </a:xfrm>
        </p:spPr>
        <p:txBody>
          <a:bodyPr>
            <a:normAutofit fontScale="92500" lnSpcReduction="10000"/>
          </a:bodyPr>
          <a:lstStyle/>
          <a:p>
            <a:pPr marL="0" indent="0">
              <a:buNone/>
            </a:pPr>
            <a:r>
              <a:rPr lang="tr-TR" dirty="0"/>
              <a:t>SEKÖ, bulaşıcı bir ajanın çapraz bulaşmasını önlemek için tek başına yetersiz olduğunda </a:t>
            </a:r>
            <a:r>
              <a:rPr lang="tr-TR" b="1" u="sng" dirty="0"/>
              <a:t>«Bulaş Bazlı Önlemler» (BBÖ) </a:t>
            </a:r>
            <a:r>
              <a:rPr lang="tr-TR" dirty="0"/>
              <a:t>uygulanır.</a:t>
            </a:r>
          </a:p>
          <a:p>
            <a:pPr marL="0" indent="0">
              <a:buNone/>
            </a:pPr>
            <a:r>
              <a:rPr lang="tr-TR" dirty="0"/>
              <a:t>Bu önlemler genel olarak hijyen ve sanitasyondan kaynaklı salgın hastalık şüphe edilmiş veya tanı konulmuş kişilerle temas sırasında ve sonrasında yapılacak işlemlerdir: </a:t>
            </a:r>
          </a:p>
          <a:p>
            <a:r>
              <a:rPr lang="tr-TR" dirty="0"/>
              <a:t>Kişinin izole edilmesinin ve izole kalmasının sağlanması,</a:t>
            </a:r>
          </a:p>
          <a:p>
            <a:r>
              <a:rPr lang="tr-TR" dirty="0"/>
              <a:t>Kişiye müdahale dahil, </a:t>
            </a:r>
            <a:r>
              <a:rPr lang="tr-TR" dirty="0" err="1"/>
              <a:t>kontamine</a:t>
            </a:r>
            <a:r>
              <a:rPr lang="tr-TR" dirty="0"/>
              <a:t> materyallerle iş ve işlem</a:t>
            </a:r>
            <a:br>
              <a:rPr lang="tr-TR" dirty="0"/>
            </a:br>
            <a:r>
              <a:rPr lang="tr-TR" dirty="0"/>
              <a:t>yapılırken uygun KKD kullanılması,</a:t>
            </a:r>
          </a:p>
          <a:p>
            <a:r>
              <a:rPr lang="tr-TR" dirty="0" err="1"/>
              <a:t>Kontamine</a:t>
            </a:r>
            <a:r>
              <a:rPr lang="tr-TR" dirty="0"/>
              <a:t> malzeme ve alanlar için uygun dezenfeksiyon işlemlerinin yapılması, </a:t>
            </a:r>
          </a:p>
          <a:p>
            <a:r>
              <a:rPr lang="tr-TR" dirty="0"/>
              <a:t>El hijyeni sağlanması,</a:t>
            </a:r>
          </a:p>
          <a:p>
            <a:r>
              <a:rPr lang="tr-TR" dirty="0"/>
              <a:t>Hastalık şüphesi ya da tanı almış kişinin bulunduğu ortamın havalandırılmasının ve uygun şekilde temizlenmesinin sağlanması.</a:t>
            </a:r>
          </a:p>
        </p:txBody>
      </p:sp>
    </p:spTree>
    <p:extLst>
      <p:ext uri="{BB962C8B-B14F-4D97-AF65-F5344CB8AC3E}">
        <p14:creationId xmlns="" xmlns:p14="http://schemas.microsoft.com/office/powerpoint/2010/main" val="292896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08364"/>
          </a:xfrm>
        </p:spPr>
        <p:txBody>
          <a:bodyPr>
            <a:normAutofit fontScale="90000"/>
          </a:bodyPr>
          <a:lstStyle/>
          <a:p>
            <a:pPr algn="ctr"/>
            <a:r>
              <a:rPr lang="tr-TR" dirty="0"/>
              <a:t>Salgın Hastalık Belirtileri Gösteren / Doğrulanan Kişilere Yapılacak işlemler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sz="2000" b="1" u="sng" dirty="0"/>
              <a:t>Kuruluş; </a:t>
            </a:r>
          </a:p>
          <a:p>
            <a:r>
              <a:rPr lang="tr-TR" dirty="0"/>
              <a:t>Öğrencilerden, </a:t>
            </a:r>
          </a:p>
          <a:p>
            <a:r>
              <a:rPr lang="tr-TR" dirty="0"/>
              <a:t>Çalışanlardan, </a:t>
            </a:r>
          </a:p>
          <a:p>
            <a:r>
              <a:rPr lang="tr-TR" dirty="0"/>
              <a:t>Ziyaretçilerden veya</a:t>
            </a:r>
          </a:p>
          <a:p>
            <a:r>
              <a:rPr lang="tr-TR" dirty="0"/>
              <a:t>Üçüncü kişilerden birinin salgın hastalık belirtileri gösterdiği durumlarda; </a:t>
            </a:r>
          </a:p>
          <a:p>
            <a:pPr marL="0" indent="0">
              <a:buNone/>
            </a:pPr>
            <a:r>
              <a:rPr lang="tr-TR" dirty="0"/>
              <a:t>Hijyen, Enfeksiyon Önleme ve Kontrol için Eylem Planına uygun hareket etmelidir. Belirti gösteren kişinin diğer kişiler ile temasını en aza indirmek üzere derhal eylem planına uygun işlemler yapılmalıdır. </a:t>
            </a:r>
            <a:br>
              <a:rPr lang="tr-TR" dirty="0"/>
            </a:br>
            <a:endParaRPr lang="tr-TR" dirty="0"/>
          </a:p>
        </p:txBody>
      </p:sp>
    </p:spTree>
    <p:extLst>
      <p:ext uri="{BB962C8B-B14F-4D97-AF65-F5344CB8AC3E}">
        <p14:creationId xmlns="" xmlns:p14="http://schemas.microsoft.com/office/powerpoint/2010/main" val="412284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080655"/>
          </a:xfrm>
        </p:spPr>
        <p:txBody>
          <a:bodyPr>
            <a:normAutofit fontScale="90000"/>
          </a:bodyPr>
          <a:lstStyle/>
          <a:p>
            <a:pPr algn="ctr"/>
            <a:r>
              <a:rPr lang="tr-TR" dirty="0"/>
              <a:t>Yükleniciler, Dış Servis/Hizmet Sunucuları, Ürün ve Hizmet Tedarikçileri </a:t>
            </a:r>
            <a:br>
              <a:rPr lang="tr-TR" dirty="0"/>
            </a:br>
            <a:endParaRPr lang="tr-TR" dirty="0"/>
          </a:p>
        </p:txBody>
      </p:sp>
      <p:sp>
        <p:nvSpPr>
          <p:cNvPr id="3" name="İçerik Yer Tutucusu 2"/>
          <p:cNvSpPr>
            <a:spLocks noGrp="1"/>
          </p:cNvSpPr>
          <p:nvPr>
            <p:ph idx="1"/>
          </p:nvPr>
        </p:nvSpPr>
        <p:spPr>
          <a:xfrm>
            <a:off x="677334" y="1842655"/>
            <a:ext cx="8596668" cy="4198707"/>
          </a:xfrm>
        </p:spPr>
        <p:txBody>
          <a:bodyPr>
            <a:noAutofit/>
          </a:bodyPr>
          <a:lstStyle/>
          <a:p>
            <a:r>
              <a:rPr lang="tr-TR" sz="2800" dirty="0"/>
              <a:t>Yükleniciler, dış servis/hizmet sunucuları, ürün ve hizmet tedarikçileri güvenli çalışma sistemlerini takip etmelidir. </a:t>
            </a:r>
          </a:p>
          <a:p>
            <a:r>
              <a:rPr lang="tr-TR" sz="2800" dirty="0"/>
              <a:t>Salgın hastalığın yayılmasını önlemeye yönelik, kuruluşun uygulamalarına ve ulusal otorite kurallarına uymakla yükümlüdür.</a:t>
            </a:r>
          </a:p>
          <a:p>
            <a:r>
              <a:rPr lang="tr-TR" sz="2800" dirty="0"/>
              <a:t>Kuruluş, uyulması gereken kurallara dair tedarikçilerini bilgilendirmeli ve uygulanmasını sağlamalıdır. </a:t>
            </a:r>
            <a:br>
              <a:rPr lang="tr-TR" sz="2800" dirty="0"/>
            </a:br>
            <a:endParaRPr lang="tr-TR" sz="2800" dirty="0"/>
          </a:p>
        </p:txBody>
      </p:sp>
    </p:spTree>
    <p:extLst>
      <p:ext uri="{BB962C8B-B14F-4D97-AF65-F5344CB8AC3E}">
        <p14:creationId xmlns="" xmlns:p14="http://schemas.microsoft.com/office/powerpoint/2010/main" val="4097901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084618"/>
          </a:xfrm>
        </p:spPr>
        <p:txBody>
          <a:bodyPr>
            <a:normAutofit/>
          </a:bodyPr>
          <a:lstStyle/>
          <a:p>
            <a:pPr algn="ctr"/>
            <a:r>
              <a:rPr lang="tr-TR" sz="8800" dirty="0"/>
              <a:t>UYGULAMAYA YÖNELİK TEDBİRLER</a:t>
            </a:r>
          </a:p>
        </p:txBody>
      </p:sp>
    </p:spTree>
    <p:extLst>
      <p:ext uri="{BB962C8B-B14F-4D97-AF65-F5344CB8AC3E}">
        <p14:creationId xmlns="" xmlns:p14="http://schemas.microsoft.com/office/powerpoint/2010/main" val="842061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65018"/>
          </a:xfrm>
        </p:spPr>
        <p:txBody>
          <a:bodyPr/>
          <a:lstStyle/>
          <a:p>
            <a:pPr algn="ctr"/>
            <a:r>
              <a:rPr lang="tr-TR" dirty="0"/>
              <a:t>El Hijyeni</a:t>
            </a:r>
          </a:p>
        </p:txBody>
      </p:sp>
      <p:sp>
        <p:nvSpPr>
          <p:cNvPr id="3" name="İçerik Yer Tutucusu 2"/>
          <p:cNvSpPr>
            <a:spLocks noGrp="1"/>
          </p:cNvSpPr>
          <p:nvPr>
            <p:ph idx="1"/>
          </p:nvPr>
        </p:nvSpPr>
        <p:spPr>
          <a:xfrm>
            <a:off x="677334" y="1274619"/>
            <a:ext cx="8596668" cy="4766744"/>
          </a:xfrm>
        </p:spPr>
        <p:txBody>
          <a:bodyPr>
            <a:normAutofit/>
          </a:bodyPr>
          <a:lstStyle/>
          <a:p>
            <a:r>
              <a:rPr lang="tr-TR" sz="2000" dirty="0"/>
              <a:t>El hijyeni, standart enfeksiyon kontrol önlemlerinin (SEKÖ) en kritik unsuru olup, kişisel enfeksiyon bulaşmasını önlemek için gereklidir. Tüm personel, öğrenci, veli, ziyaretçilere girişte ve mümkün olan uygun noktalarda el yıkama imkanı sağlanmalıdır. Bunun mümkün olmadığı noktalarda ve alanlarda </a:t>
            </a:r>
            <a:r>
              <a:rPr lang="tr-TR" sz="2000" b="1" u="sng" dirty="0"/>
              <a:t>eller, %70 alkol bazlı antiseptik madde ile temizlenmelidir. </a:t>
            </a:r>
            <a:br>
              <a:rPr lang="tr-TR" sz="2000" b="1" u="sng" dirty="0"/>
            </a:br>
            <a:endParaRPr lang="tr-TR" sz="2000" b="1" u="sng" dirty="0"/>
          </a:p>
          <a:p>
            <a:r>
              <a:rPr lang="tr-TR" sz="2000" dirty="0"/>
              <a:t>Tüm personel ve öğrenciler için antiseptik </a:t>
            </a:r>
            <a:r>
              <a:rPr lang="tr-TR" sz="2000" dirty="0" err="1"/>
              <a:t>dispenserleri</a:t>
            </a:r>
            <a:r>
              <a:rPr lang="tr-TR" sz="2000" dirty="0"/>
              <a:t> çalışma alanı içinde en yakın noktaya konumlandırılmalı, bunun mümkün olmadığı durumlarda cep antiseptikleri kullanılmalıdır. Antiseptik madde kullanım tekniği, elleri arındırmak ve virüsü </a:t>
            </a:r>
            <a:r>
              <a:rPr lang="tr-TR" sz="2000" dirty="0" err="1"/>
              <a:t>inaktive</a:t>
            </a:r>
            <a:r>
              <a:rPr lang="tr-TR" sz="2000" dirty="0"/>
              <a:t> etmek için iyi bir şekilde ve yeterli bir süre </a:t>
            </a:r>
            <a:r>
              <a:rPr lang="tr-TR" sz="2000" b="1" u="sng" dirty="0"/>
              <a:t>(20 ile 30 saniye arasında) </a:t>
            </a:r>
            <a:r>
              <a:rPr lang="tr-TR" sz="2000" dirty="0"/>
              <a:t>uygulanmalıdır. </a:t>
            </a:r>
          </a:p>
          <a:p>
            <a:r>
              <a:rPr lang="tr-TR" sz="2000" dirty="0"/>
              <a:t/>
            </a:r>
            <a:br>
              <a:rPr lang="tr-TR" sz="2000" dirty="0"/>
            </a:br>
            <a:endParaRPr lang="tr-TR" sz="2000" dirty="0"/>
          </a:p>
        </p:txBody>
      </p:sp>
    </p:spTree>
    <p:extLst>
      <p:ext uri="{BB962C8B-B14F-4D97-AF65-F5344CB8AC3E}">
        <p14:creationId xmlns="" xmlns:p14="http://schemas.microsoft.com/office/powerpoint/2010/main" val="3406581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Solunum Hijyeni ve Öksürük/Hapşırık Adabı</a:t>
            </a:r>
            <a:br>
              <a:rPr lang="tr-TR" dirty="0"/>
            </a:br>
            <a:r>
              <a:rPr lang="tr-TR" dirty="0"/>
              <a:t>‘Yakala, Çöpe At, Öldür. (Bertaraf et) </a:t>
            </a:r>
            <a:br>
              <a:rPr lang="tr-TR" dirty="0"/>
            </a:br>
            <a:endParaRPr lang="tr-TR" dirty="0"/>
          </a:p>
        </p:txBody>
      </p:sp>
      <p:sp>
        <p:nvSpPr>
          <p:cNvPr id="3" name="İçerik Yer Tutucusu 2"/>
          <p:cNvSpPr>
            <a:spLocks noGrp="1"/>
          </p:cNvSpPr>
          <p:nvPr>
            <p:ph idx="1"/>
          </p:nvPr>
        </p:nvSpPr>
        <p:spPr>
          <a:xfrm>
            <a:off x="677334" y="1662545"/>
            <a:ext cx="8596668" cy="4904510"/>
          </a:xfrm>
        </p:spPr>
        <p:txBody>
          <a:bodyPr>
            <a:normAutofit/>
          </a:bodyPr>
          <a:lstStyle/>
          <a:p>
            <a:pPr marL="0" indent="0">
              <a:buNone/>
            </a:pPr>
            <a:r>
              <a:rPr lang="tr-TR" sz="2000" dirty="0"/>
              <a:t>Salgın hastalıkların bulaşmasını en aza indirmek için potansiyel önlemlere yönelik öğrenci, personel, ziyaretçiler ve ilgili kişiler, </a:t>
            </a:r>
            <a:r>
              <a:rPr lang="tr-TR" sz="2000" b="1" u="sng" dirty="0"/>
              <a:t>solunum hijyeni ve öksürük adabı </a:t>
            </a:r>
            <a:r>
              <a:rPr lang="tr-TR" sz="2000" dirty="0"/>
              <a:t>konusunda teşvik edilmelidir. Bu teşvik görünür yerlere (giriş, asansörler, koridor gibi sık kullanılan alanlara) görsel/yazılı afiş ve poster olarak konulması şeklinde olabilir. </a:t>
            </a:r>
          </a:p>
          <a:p>
            <a:r>
              <a:rPr lang="tr-TR" sz="2000" dirty="0"/>
              <a:t>Hapşırma, öksürme ve burun akıntısı silmek için mümkünse tek kullanımlık mendil kullanılmalı ve kullanılan mendil en yakın atık kumbarasına atılmalıdır.</a:t>
            </a:r>
          </a:p>
          <a:p>
            <a:r>
              <a:rPr lang="tr-TR" sz="2000" dirty="0"/>
              <a:t>Kişiler için tercihen pedallı, sensörlü </a:t>
            </a:r>
            <a:r>
              <a:rPr lang="tr-TR" sz="2000" dirty="0" err="1"/>
              <a:t>v.b</a:t>
            </a:r>
            <a:r>
              <a:rPr lang="tr-TR" sz="2000" dirty="0"/>
              <a:t>. elle temas edilmeden açılıp kapanabilir atık kumbaraları temin edilmelidir. </a:t>
            </a:r>
          </a:p>
          <a:p>
            <a:r>
              <a:rPr lang="tr-TR" sz="2000" dirty="0"/>
              <a:t>Mendil kullanılmadan hapşırma, öksürme ya da </a:t>
            </a:r>
            <a:r>
              <a:rPr lang="tr-TR" sz="2000" dirty="0" err="1"/>
              <a:t>kontamine</a:t>
            </a:r>
            <a:r>
              <a:rPr lang="tr-TR" sz="2000" dirty="0"/>
              <a:t> eşyalarla temas sağlandığında eller mutlaka el yıkama kurallarına göre yıkanmalıdır.</a:t>
            </a:r>
          </a:p>
        </p:txBody>
      </p:sp>
    </p:spTree>
    <p:extLst>
      <p:ext uri="{BB962C8B-B14F-4D97-AF65-F5344CB8AC3E}">
        <p14:creationId xmlns="" xmlns:p14="http://schemas.microsoft.com/office/powerpoint/2010/main" val="3583994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4779818"/>
          </a:xfrm>
        </p:spPr>
        <p:txBody>
          <a:bodyPr/>
          <a:lstStyle/>
          <a:p>
            <a:pPr algn="ctr"/>
            <a:r>
              <a:rPr lang="tr-TR" dirty="0"/>
              <a:t/>
            </a:r>
            <a:br>
              <a:rPr lang="tr-TR" dirty="0"/>
            </a:br>
            <a:r>
              <a:rPr lang="tr-TR" dirty="0"/>
              <a:t/>
            </a:r>
            <a:br>
              <a:rPr lang="tr-TR" dirty="0"/>
            </a:br>
            <a:r>
              <a:rPr lang="tr-TR" dirty="0"/>
              <a:t/>
            </a:r>
            <a:br>
              <a:rPr lang="tr-TR" dirty="0"/>
            </a:br>
            <a:r>
              <a:rPr lang="tr-TR" sz="9600" dirty="0"/>
              <a:t>EĞİTİM</a:t>
            </a:r>
          </a:p>
        </p:txBody>
      </p:sp>
    </p:spTree>
    <p:extLst>
      <p:ext uri="{BB962C8B-B14F-4D97-AF65-F5344CB8AC3E}">
        <p14:creationId xmlns="" xmlns:p14="http://schemas.microsoft.com/office/powerpoint/2010/main" val="1883785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706583"/>
            <a:ext cx="8596668" cy="5334780"/>
          </a:xfrm>
        </p:spPr>
        <p:txBody>
          <a:bodyPr>
            <a:normAutofit/>
          </a:bodyPr>
          <a:lstStyle/>
          <a:p>
            <a:pPr marL="0" indent="0">
              <a:buNone/>
            </a:pPr>
            <a:r>
              <a:rPr lang="tr-TR" sz="2800" dirty="0"/>
              <a:t>Bakanlığımız ile Türk Standartları Enstitüsü (TSE) arasında, 27 Temmuz 2020 tarihinde imzalanan iş birliği protokolü kapsamında: </a:t>
            </a:r>
          </a:p>
          <a:p>
            <a:pPr marL="0" indent="0">
              <a:buNone/>
            </a:pPr>
            <a:r>
              <a:rPr lang="tr-TR" sz="2800" b="1" dirty="0">
                <a:solidFill>
                  <a:srgbClr val="0070C0"/>
                </a:solidFill>
              </a:rPr>
              <a:t>Eğitim kurumlarında hijyen şartlarının geliştirilmesi, enfeksiyon önleme ve kontrol süreçlerinin tutarlı, geçerli, güvenilir, tarafsız bir anlayışla sürdürülmesi amacıyla </a:t>
            </a:r>
          </a:p>
          <a:p>
            <a:pPr marL="0" indent="0">
              <a:buNone/>
            </a:pPr>
            <a:r>
              <a:rPr lang="tr-TR" sz="2800" dirty="0"/>
              <a:t>30.07.2020 tarihli ve 10075132 sayılı Bakanlık Makam Onayı ile </a:t>
            </a:r>
            <a:r>
              <a:rPr lang="tr-TR" sz="2800" b="1" dirty="0">
                <a:solidFill>
                  <a:srgbClr val="0070C0"/>
                </a:solidFill>
              </a:rPr>
              <a:t>‘OKULUM TEMİZ</a:t>
            </a:r>
            <a:r>
              <a:rPr lang="tr-TR" sz="2800" dirty="0"/>
              <a:t>’ belgelendirme programı yürürlüğe alınmış olup konu ile ilgili bir kılavuz </a:t>
            </a:r>
            <a:r>
              <a:rPr lang="tr-TR" sz="2800" dirty="0" smtClean="0"/>
              <a:t>yayınlanmıştır</a:t>
            </a:r>
            <a:r>
              <a:rPr lang="tr-TR" sz="2800" dirty="0"/>
              <a:t>.</a:t>
            </a:r>
          </a:p>
          <a:p>
            <a:endParaRPr lang="tr-TR" dirty="0"/>
          </a:p>
        </p:txBody>
      </p:sp>
    </p:spTree>
    <p:extLst>
      <p:ext uri="{BB962C8B-B14F-4D97-AF65-F5344CB8AC3E}">
        <p14:creationId xmlns="" xmlns:p14="http://schemas.microsoft.com/office/powerpoint/2010/main" val="2010805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789709"/>
            <a:ext cx="9271000" cy="5251653"/>
          </a:xfrm>
        </p:spPr>
        <p:txBody>
          <a:bodyPr>
            <a:normAutofit/>
          </a:bodyPr>
          <a:lstStyle/>
          <a:p>
            <a:r>
              <a:rPr lang="tr-TR" sz="2000" b="1" u="sng" dirty="0"/>
              <a:t>Kuruluş; </a:t>
            </a:r>
            <a:r>
              <a:rPr lang="tr-TR" sz="2000" dirty="0"/>
              <a:t>idareci, öğretmen, öğrenci ve diğer tüm personele salgın hastalıkların bulaşmasına yönelik eğitimleri sağlamalı ve katılım kayıtlarını muhafaza etmelidir. </a:t>
            </a:r>
          </a:p>
          <a:p>
            <a:r>
              <a:rPr lang="tr-TR" sz="2000" b="1" u="sng" dirty="0"/>
              <a:t>Kuruluş:</a:t>
            </a:r>
            <a:r>
              <a:rPr lang="tr-TR" sz="2000" dirty="0"/>
              <a:t> Tüm personel ve öğrencilerin korunması için yaptıkları faaliyetlere, yaş ve eğitim düzeylerine uygun olarak gerçekleştirilecek eğitimlerin konu, içerik ve yöntemleri belirlenmeli ve gerçekleştirilmelidir. </a:t>
            </a:r>
          </a:p>
          <a:p>
            <a:r>
              <a:rPr lang="tr-TR" sz="2000" dirty="0"/>
              <a:t>Gerçekleştirilen eğitimler sonrasında öğrenci ve personel davranışları izlenmeli, gerektiğinde eğitimler tekrarlanmalı, konu ve içerikleri güncellenmelidir. </a:t>
            </a:r>
          </a:p>
          <a:p>
            <a:r>
              <a:rPr lang="tr-TR" sz="2000" dirty="0"/>
              <a:t>Özellikle yemekhane/temizlik personeline yönelik görevlerini yerine getirmeden önce eğitimler verilmelidir </a:t>
            </a:r>
          </a:p>
          <a:p>
            <a:r>
              <a:rPr lang="tr-TR" sz="2000" dirty="0"/>
              <a:t>Özel eğitim ihtiyacı olan bireylerin eğitime erişimlerini kolaylaştırmak, kapsayıcı bir eğitim yaklaşımı  için özel eğitim politikaları belirlenmelidir. </a:t>
            </a:r>
          </a:p>
        </p:txBody>
      </p:sp>
    </p:spTree>
    <p:extLst>
      <p:ext uri="{BB962C8B-B14F-4D97-AF65-F5344CB8AC3E}">
        <p14:creationId xmlns="" xmlns:p14="http://schemas.microsoft.com/office/powerpoint/2010/main" val="136499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83673"/>
          </a:xfrm>
        </p:spPr>
        <p:txBody>
          <a:bodyPr>
            <a:normAutofit fontScale="90000"/>
          </a:bodyPr>
          <a:lstStyle/>
          <a:p>
            <a:pPr algn="ctr"/>
            <a:r>
              <a:rPr lang="tr-TR" dirty="0"/>
              <a:t>Öğrenci ve Personele Verilecek Eğitimin Asgari Konuları</a:t>
            </a:r>
          </a:p>
        </p:txBody>
      </p:sp>
      <p:sp>
        <p:nvSpPr>
          <p:cNvPr id="3" name="İçerik Yer Tutucusu 2"/>
          <p:cNvSpPr>
            <a:spLocks noGrp="1"/>
          </p:cNvSpPr>
          <p:nvPr>
            <p:ph idx="1"/>
          </p:nvPr>
        </p:nvSpPr>
        <p:spPr>
          <a:xfrm>
            <a:off x="677334" y="1717243"/>
            <a:ext cx="8596668" cy="4295629"/>
          </a:xfrm>
        </p:spPr>
        <p:txBody>
          <a:bodyPr>
            <a:noAutofit/>
          </a:bodyPr>
          <a:lstStyle/>
          <a:p>
            <a:r>
              <a:rPr lang="tr-TR" sz="1600" dirty="0"/>
              <a:t>Standart Enfeksiyon Kontrol Önlemleri (SEKÖ) </a:t>
            </a:r>
          </a:p>
          <a:p>
            <a:r>
              <a:rPr lang="tr-TR" sz="1600" dirty="0"/>
              <a:t>Bulaş Bazlı Önlemler (BBÖ) </a:t>
            </a:r>
          </a:p>
          <a:p>
            <a:r>
              <a:rPr lang="tr-TR" sz="1600" dirty="0"/>
              <a:t>Salgın hastalıkların yayılımı hakkında </a:t>
            </a:r>
          </a:p>
          <a:p>
            <a:r>
              <a:rPr lang="tr-TR" sz="1600" dirty="0"/>
              <a:t>Kişisel Hijyen </a:t>
            </a:r>
          </a:p>
          <a:p>
            <a:r>
              <a:rPr lang="tr-TR" sz="1600" dirty="0"/>
              <a:t>El Hijyeni</a:t>
            </a:r>
          </a:p>
          <a:p>
            <a:r>
              <a:rPr lang="tr-TR" sz="1600" dirty="0" err="1"/>
              <a:t>KKD’nin</a:t>
            </a:r>
            <a:r>
              <a:rPr lang="tr-TR" sz="1600" dirty="0"/>
              <a:t> kullanılması; </a:t>
            </a:r>
            <a:br>
              <a:rPr lang="tr-TR" sz="1600" dirty="0"/>
            </a:br>
            <a:endParaRPr lang="tr-TR" sz="1600" dirty="0"/>
          </a:p>
          <a:p>
            <a:pPr>
              <a:buFont typeface="+mj-lt"/>
              <a:buAutoNum type="arabicPeriod"/>
            </a:pPr>
            <a:r>
              <a:rPr lang="tr-TR" sz="1600" dirty="0"/>
              <a:t>Ne zaman kullanılacağı,</a:t>
            </a:r>
          </a:p>
          <a:p>
            <a:pPr>
              <a:buFont typeface="+mj-lt"/>
              <a:buAutoNum type="arabicPeriod"/>
            </a:pPr>
            <a:r>
              <a:rPr lang="tr-TR" sz="1600" dirty="0"/>
              <a:t>Nasıl Kullanılacağı</a:t>
            </a:r>
          </a:p>
          <a:p>
            <a:pPr>
              <a:buFont typeface="+mj-lt"/>
              <a:buAutoNum type="arabicPeriod"/>
            </a:pPr>
            <a:r>
              <a:rPr lang="tr-TR" sz="1600" dirty="0"/>
              <a:t>Neden gerekli olduğu,</a:t>
            </a:r>
          </a:p>
          <a:p>
            <a:pPr>
              <a:buFont typeface="+mj-lt"/>
              <a:buAutoNum type="arabicPeriod"/>
            </a:pPr>
            <a:r>
              <a:rPr lang="tr-TR" sz="1600" dirty="0"/>
              <a:t>Nasıl takılacağı ve çıkarılacağı,</a:t>
            </a:r>
          </a:p>
          <a:p>
            <a:pPr>
              <a:buFont typeface="+mj-lt"/>
              <a:buAutoNum type="arabicPeriod"/>
            </a:pPr>
            <a:r>
              <a:rPr lang="tr-TR" sz="1600" dirty="0"/>
              <a:t>Nasıl imha edileceğini  içermelidir.</a:t>
            </a:r>
            <a:br>
              <a:rPr lang="tr-TR" sz="1600" dirty="0"/>
            </a:br>
            <a:r>
              <a:rPr lang="tr-TR" sz="1600" dirty="0"/>
              <a:t/>
            </a:r>
            <a:br>
              <a:rPr lang="tr-TR" sz="1600" dirty="0"/>
            </a:br>
            <a:r>
              <a:rPr lang="tr-TR" sz="1600" dirty="0"/>
              <a:t/>
            </a:r>
            <a:br>
              <a:rPr lang="tr-TR" sz="1600" dirty="0"/>
            </a:br>
            <a:r>
              <a:rPr lang="tr-TR" sz="1600" dirty="0"/>
              <a:t/>
            </a:r>
            <a:br>
              <a:rPr lang="tr-TR" sz="1600" dirty="0"/>
            </a:br>
            <a:r>
              <a:rPr lang="tr-TR" sz="1600" dirty="0"/>
              <a:t/>
            </a:r>
            <a:br>
              <a:rPr lang="tr-TR" sz="1600" dirty="0"/>
            </a:br>
            <a:endParaRPr lang="tr-TR" sz="1600" dirty="0"/>
          </a:p>
        </p:txBody>
      </p:sp>
    </p:spTree>
    <p:extLst>
      <p:ext uri="{BB962C8B-B14F-4D97-AF65-F5344CB8AC3E}">
        <p14:creationId xmlns="" xmlns:p14="http://schemas.microsoft.com/office/powerpoint/2010/main" val="1630208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1343891"/>
          </a:xfrm>
        </p:spPr>
        <p:txBody>
          <a:bodyPr>
            <a:normAutofit/>
          </a:bodyPr>
          <a:lstStyle/>
          <a:p>
            <a:pPr algn="ctr"/>
            <a:r>
              <a:rPr lang="tr-TR" sz="4000" dirty="0"/>
              <a:t>Temizlik Personelinin Eğitimi Ayrıca:</a:t>
            </a:r>
          </a:p>
        </p:txBody>
      </p:sp>
      <p:sp>
        <p:nvSpPr>
          <p:cNvPr id="3" name="İçerik Yer Tutucusu 2"/>
          <p:cNvSpPr>
            <a:spLocks noGrp="1"/>
          </p:cNvSpPr>
          <p:nvPr>
            <p:ph idx="1"/>
          </p:nvPr>
        </p:nvSpPr>
        <p:spPr/>
        <p:txBody>
          <a:bodyPr>
            <a:normAutofit/>
          </a:bodyPr>
          <a:lstStyle/>
          <a:p>
            <a:r>
              <a:rPr lang="tr-TR" sz="2800" dirty="0"/>
              <a:t>Temizlik yapılmadan önce, yapılırken ve yapıldıktan sonra dikkat edilmesi gereken hususlar,</a:t>
            </a:r>
          </a:p>
          <a:p>
            <a:r>
              <a:rPr lang="tr-TR" sz="2800" dirty="0"/>
              <a:t>Kuruluşta kullanılan temizlik kimyasallarının tehlikelerini, atıkların toplanması ve imhasını içermelidir. </a:t>
            </a:r>
            <a:br>
              <a:rPr lang="tr-TR" sz="2800" dirty="0"/>
            </a:br>
            <a:endParaRPr lang="tr-TR" sz="2800" dirty="0"/>
          </a:p>
        </p:txBody>
      </p:sp>
    </p:spTree>
    <p:extLst>
      <p:ext uri="{BB962C8B-B14F-4D97-AF65-F5344CB8AC3E}">
        <p14:creationId xmlns="" xmlns:p14="http://schemas.microsoft.com/office/powerpoint/2010/main" val="3223442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58982"/>
          </a:xfrm>
        </p:spPr>
        <p:txBody>
          <a:bodyPr>
            <a:normAutofit/>
          </a:bodyPr>
          <a:lstStyle/>
          <a:p>
            <a:pPr algn="ctr"/>
            <a:r>
              <a:rPr lang="tr-TR" sz="4000" dirty="0"/>
              <a:t>Sosyal ve Ortak Kullanım Alanları</a:t>
            </a:r>
          </a:p>
        </p:txBody>
      </p:sp>
      <p:sp>
        <p:nvSpPr>
          <p:cNvPr id="3" name="İçerik Yer Tutucusu 2"/>
          <p:cNvSpPr>
            <a:spLocks noGrp="1"/>
          </p:cNvSpPr>
          <p:nvPr>
            <p:ph idx="1"/>
          </p:nvPr>
        </p:nvSpPr>
        <p:spPr>
          <a:xfrm>
            <a:off x="677334" y="1468583"/>
            <a:ext cx="8596668" cy="4572780"/>
          </a:xfrm>
        </p:spPr>
        <p:txBody>
          <a:bodyPr>
            <a:normAutofit/>
          </a:bodyPr>
          <a:lstStyle/>
          <a:p>
            <a:r>
              <a:rPr lang="tr-TR" dirty="0"/>
              <a:t>Tüm sosyal ve ortak kullanım alanları temiz ve düzenli tutulmalıdır. Alanlar sık aralıklarla uygun şekilde temizlenmeli ve gerektiğinde dezenfekte edilmelidir. </a:t>
            </a:r>
          </a:p>
          <a:p>
            <a:r>
              <a:rPr lang="tr-TR" b="1" u="sng" dirty="0"/>
              <a:t>Kuruluş, Hijyen, Enfeksiyon Önleme ve Kontrol için Eylem Planına uygun olarak, </a:t>
            </a:r>
            <a:r>
              <a:rPr lang="tr-TR" dirty="0"/>
              <a:t>öğrenciler, personel ve diğer kişiler tarafından kullanılan umumi tuvaletler ve diğer ilgili alanlar dahil olmak üzere farklı alanlarda antiseptik madde </a:t>
            </a:r>
            <a:r>
              <a:rPr lang="tr-TR" dirty="0" err="1"/>
              <a:t>dispenserleri</a:t>
            </a:r>
            <a:r>
              <a:rPr lang="tr-TR" dirty="0"/>
              <a:t> bulundurulmalıdır. </a:t>
            </a:r>
          </a:p>
          <a:p>
            <a:r>
              <a:rPr lang="tr-TR" dirty="0"/>
              <a:t>Sabun, dezenfektan/el antiseptiği sağlayan </a:t>
            </a:r>
            <a:r>
              <a:rPr lang="tr-TR" dirty="0" err="1"/>
              <a:t>dispanserlerin,tek</a:t>
            </a:r>
            <a:r>
              <a:rPr lang="tr-TR" dirty="0"/>
              <a:t> kullanımlık kağıt mendil aparatlarının ve diğer benzer ekipmanların eksiksiz ve düzgün çalışmasını sağlamak için rutin kontroller yapılmalıdır. Arızalı ekipmanlar ivedilikle onarılmalı veya değiştirilmelidir. </a:t>
            </a:r>
          </a:p>
          <a:p>
            <a:r>
              <a:rPr lang="tr-TR" dirty="0"/>
              <a:t>Merkezi havalandırma sistemlerinde içeriden alınan havanın tekrar dolaşıma verilmemesi, </a:t>
            </a:r>
            <a:r>
              <a:rPr lang="tr-TR" b="1" u="sng" dirty="0"/>
              <a:t>%100 dış havanın emilerek şartlandırılması yöntemi </a:t>
            </a:r>
            <a:r>
              <a:rPr lang="tr-TR" dirty="0"/>
              <a:t>tercih edilmelidir. </a:t>
            </a:r>
          </a:p>
        </p:txBody>
      </p:sp>
    </p:spTree>
    <p:extLst>
      <p:ext uri="{BB962C8B-B14F-4D97-AF65-F5344CB8AC3E}">
        <p14:creationId xmlns="" xmlns:p14="http://schemas.microsoft.com/office/powerpoint/2010/main" val="2427031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Giriş, Güvenlik, Danışma</a:t>
            </a:r>
          </a:p>
        </p:txBody>
      </p:sp>
      <p:sp>
        <p:nvSpPr>
          <p:cNvPr id="3" name="İçerik Yer Tutucusu 2"/>
          <p:cNvSpPr>
            <a:spLocks noGrp="1"/>
          </p:cNvSpPr>
          <p:nvPr>
            <p:ph idx="1"/>
          </p:nvPr>
        </p:nvSpPr>
        <p:spPr>
          <a:xfrm>
            <a:off x="677334" y="1634836"/>
            <a:ext cx="9034702" cy="4765963"/>
          </a:xfrm>
        </p:spPr>
        <p:txBody>
          <a:bodyPr>
            <a:normAutofit/>
          </a:bodyPr>
          <a:lstStyle/>
          <a:p>
            <a:r>
              <a:rPr lang="tr-TR" sz="2000" dirty="0"/>
              <a:t>Ziyaretçi kartları temizlik/dezenfeksiyon plan/programları doğrultusunda </a:t>
            </a:r>
            <a:br>
              <a:rPr lang="tr-TR" sz="2000" dirty="0"/>
            </a:br>
            <a:r>
              <a:rPr lang="tr-TR" sz="2000" dirty="0"/>
              <a:t>dezenfekte edilmelidir. </a:t>
            </a:r>
          </a:p>
          <a:p>
            <a:r>
              <a:rPr lang="tr-TR" sz="2000" dirty="0"/>
              <a:t>Vardiya değişimlerinde güvenlik personeli tarafından ortak kullanılan telsiz /telefon gibi malzemelerin, teslim öncesi uygun şekilde dezenfekte edilmesi sağlanmalıdır. </a:t>
            </a:r>
          </a:p>
          <a:p>
            <a:r>
              <a:rPr lang="tr-TR" sz="2000" dirty="0"/>
              <a:t>Güvenlik/danışma personeli için gerekli </a:t>
            </a:r>
            <a:r>
              <a:rPr lang="tr-TR" sz="2000" dirty="0" err="1"/>
              <a:t>KKD’ler</a:t>
            </a:r>
            <a:r>
              <a:rPr lang="tr-TR" sz="2000" dirty="0"/>
              <a:t> sağlanmalı ve alkol bazlı el antiseptiği bulundurulmalıdır. </a:t>
            </a:r>
          </a:p>
          <a:p>
            <a:r>
              <a:rPr lang="tr-TR" sz="2000" dirty="0"/>
              <a:t>Ziyaretçiler, kuruluşça hazırlanmış olan tedbirler/uygulanan kurallar konusunda bilgilendirilmeli ve bu kurallara uyacağına dair ziyaretçiden taahhüt alınmalıdır. </a:t>
            </a:r>
          </a:p>
          <a:p>
            <a:r>
              <a:rPr lang="tr-TR" sz="2000" dirty="0"/>
              <a:t>Kuruluşa her türlü kontrolsüz giriş engellenmelidir.</a:t>
            </a:r>
          </a:p>
        </p:txBody>
      </p:sp>
    </p:spTree>
    <p:extLst>
      <p:ext uri="{BB962C8B-B14F-4D97-AF65-F5344CB8AC3E}">
        <p14:creationId xmlns="" xmlns:p14="http://schemas.microsoft.com/office/powerpoint/2010/main" val="1876320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31273"/>
          </a:xfrm>
        </p:spPr>
        <p:txBody>
          <a:bodyPr/>
          <a:lstStyle/>
          <a:p>
            <a:pPr algn="ctr"/>
            <a:r>
              <a:rPr lang="tr-TR" dirty="0"/>
              <a:t>Derslikler ve Etüt Salonları</a:t>
            </a:r>
          </a:p>
        </p:txBody>
      </p:sp>
      <p:sp>
        <p:nvSpPr>
          <p:cNvPr id="3" name="İçerik Yer Tutucusu 2"/>
          <p:cNvSpPr>
            <a:spLocks noGrp="1"/>
          </p:cNvSpPr>
          <p:nvPr>
            <p:ph idx="1"/>
          </p:nvPr>
        </p:nvSpPr>
        <p:spPr>
          <a:xfrm>
            <a:off x="677334" y="1440873"/>
            <a:ext cx="8596668" cy="4600489"/>
          </a:xfrm>
        </p:spPr>
        <p:txBody>
          <a:bodyPr>
            <a:noAutofit/>
          </a:bodyPr>
          <a:lstStyle/>
          <a:p>
            <a:r>
              <a:rPr lang="tr-TR" sz="2000" dirty="0"/>
              <a:t>Temizlik/dezenfeksiyon plan/programlarına uygun olarak temizlenmesi ve dezenfekte edilmesi sağlanmalıdır. </a:t>
            </a:r>
          </a:p>
          <a:p>
            <a:r>
              <a:rPr lang="tr-TR" sz="2000" dirty="0"/>
              <a:t>Havalandırma sistemleri dışarıdan taze hava alacak şekilde ayarlanmalıdır. </a:t>
            </a:r>
          </a:p>
          <a:p>
            <a:r>
              <a:rPr lang="tr-TR" sz="2000" dirty="0"/>
              <a:t>Havalandırma sistemi filtrelerinin periyodik kontrolü yapılmalı, temiz hava debisi artırılmalıdır.</a:t>
            </a:r>
          </a:p>
          <a:p>
            <a:r>
              <a:rPr lang="tr-TR" sz="2000" dirty="0"/>
              <a:t>Ortak kullanılan ekipman ve dolaplar düzenli olarak dezenfekte edilmelidir. </a:t>
            </a:r>
          </a:p>
          <a:p>
            <a:r>
              <a:rPr lang="tr-TR" sz="2000" dirty="0"/>
              <a:t>Dersliklerdeki panolara, ekranlara ve ortak alanlara, hijyen ve sanitasyon bilincini ve farkındalığını artırmaya yönelik afişler, posterler asılmalıdır. </a:t>
            </a:r>
          </a:p>
          <a:p>
            <a:r>
              <a:rPr lang="tr-TR" sz="2000" dirty="0"/>
              <a:t>Elle temas etmeden açılabilir-kapanabilir pedallı, sensörlü, vb. atık kumbaraları bulundurulmalıdır. </a:t>
            </a:r>
            <a:br>
              <a:rPr lang="tr-TR" sz="2000" dirty="0"/>
            </a:br>
            <a:endParaRPr lang="tr-TR" sz="2000" dirty="0"/>
          </a:p>
        </p:txBody>
      </p:sp>
    </p:spTree>
    <p:extLst>
      <p:ext uri="{BB962C8B-B14F-4D97-AF65-F5344CB8AC3E}">
        <p14:creationId xmlns="" xmlns:p14="http://schemas.microsoft.com/office/powerpoint/2010/main" val="2900965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95745"/>
          </a:xfrm>
        </p:spPr>
        <p:txBody>
          <a:bodyPr>
            <a:normAutofit fontScale="90000"/>
          </a:bodyPr>
          <a:lstStyle/>
          <a:p>
            <a:pPr algn="ctr"/>
            <a:r>
              <a:rPr lang="tr-TR" sz="4400" dirty="0"/>
              <a:t>Tuvalet ve Lavabolar</a:t>
            </a:r>
          </a:p>
        </p:txBody>
      </p:sp>
      <p:sp>
        <p:nvSpPr>
          <p:cNvPr id="3" name="İçerik Yer Tutucusu 2"/>
          <p:cNvSpPr>
            <a:spLocks noGrp="1"/>
          </p:cNvSpPr>
          <p:nvPr>
            <p:ph idx="1"/>
          </p:nvPr>
        </p:nvSpPr>
        <p:spPr>
          <a:xfrm>
            <a:off x="677334" y="1330037"/>
            <a:ext cx="8596668" cy="4711326"/>
          </a:xfrm>
        </p:spPr>
        <p:txBody>
          <a:bodyPr>
            <a:normAutofit lnSpcReduction="10000"/>
          </a:bodyPr>
          <a:lstStyle/>
          <a:p>
            <a:r>
              <a:rPr lang="tr-TR" dirty="0"/>
              <a:t>Kapılar ve kapı kolları dahil tüm yüzeyler uygun deterjan/dezenfektan ile sık aralıklarla temizlenmelidir. </a:t>
            </a:r>
          </a:p>
          <a:p>
            <a:r>
              <a:rPr lang="tr-TR" dirty="0"/>
              <a:t>Banyo, klozet ve tuvaletler her gün en az bir kez 1/10 oranında sulandırılmış sodyum </a:t>
            </a:r>
            <a:r>
              <a:rPr lang="tr-TR" dirty="0" err="1"/>
              <a:t>hipoklorit</a:t>
            </a:r>
            <a:r>
              <a:rPr lang="tr-TR" dirty="0"/>
              <a:t> ile dezenfekte edilmelidir. </a:t>
            </a:r>
          </a:p>
          <a:p>
            <a:r>
              <a:rPr lang="tr-TR" dirty="0"/>
              <a:t>Mümkünse her tuvalet/lavabo girişinde (ideal olarak hem iç, hem de dış kısma), el </a:t>
            </a:r>
            <a:r>
              <a:rPr lang="tr-TR" dirty="0" err="1"/>
              <a:t>antisepti</a:t>
            </a:r>
            <a:r>
              <a:rPr lang="tr-TR" dirty="0"/>
              <a:t> cihazları bulunmalıdır. </a:t>
            </a:r>
          </a:p>
          <a:p>
            <a:r>
              <a:rPr lang="tr-TR" dirty="0"/>
              <a:t>Öğrencilere ve personele her seferinde en az 20 saniye boyunca sabun ve suyla ellerini yıkamalarını hatırlatmak için afiş/poster/uyarı levhası konulmalıdır. </a:t>
            </a:r>
          </a:p>
          <a:p>
            <a:r>
              <a:rPr lang="tr-TR" dirty="0"/>
              <a:t>Varsa el kurutucu cihazlarının kullanılmaması için gerekli önlemlerin alınması</a:t>
            </a:r>
            <a:br>
              <a:rPr lang="tr-TR" dirty="0"/>
            </a:br>
            <a:r>
              <a:rPr lang="tr-TR" dirty="0"/>
              <a:t>sağlanmalıdır </a:t>
            </a:r>
          </a:p>
          <a:p>
            <a:r>
              <a:rPr lang="tr-TR" dirty="0"/>
              <a:t>Tuvaletlerin havalandırma sisteminin temiz hava sirkülasyonu yeterli ve uygun</a:t>
            </a:r>
            <a:br>
              <a:rPr lang="tr-TR" dirty="0"/>
            </a:br>
            <a:r>
              <a:rPr lang="tr-TR" dirty="0"/>
              <a:t>olmalıdır. </a:t>
            </a:r>
          </a:p>
          <a:p>
            <a:pPr marL="0" indent="0">
              <a:buNone/>
            </a:pPr>
            <a:r>
              <a:rPr lang="tr-TR" dirty="0">
                <a:solidFill>
                  <a:srgbClr val="FF0000"/>
                </a:solidFill>
              </a:rPr>
              <a:t>Not: Kuruluşun tüm bölümleri için neler yapılacağına dair ayrıntılar kılavuzda mevcuttur.</a:t>
            </a:r>
          </a:p>
          <a:p>
            <a:pPr marL="0" indent="0">
              <a:buNone/>
            </a:pPr>
            <a:endParaRPr lang="tr-TR" dirty="0"/>
          </a:p>
        </p:txBody>
      </p:sp>
    </p:spTree>
    <p:extLst>
      <p:ext uri="{BB962C8B-B14F-4D97-AF65-F5344CB8AC3E}">
        <p14:creationId xmlns="" xmlns:p14="http://schemas.microsoft.com/office/powerpoint/2010/main" val="978367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45127"/>
          </a:xfrm>
        </p:spPr>
        <p:txBody>
          <a:bodyPr>
            <a:normAutofit fontScale="90000"/>
          </a:bodyPr>
          <a:lstStyle/>
          <a:p>
            <a:pPr algn="ctr"/>
            <a:r>
              <a:rPr lang="tr-TR" sz="5400" dirty="0"/>
              <a:t>Temizlik</a:t>
            </a:r>
          </a:p>
        </p:txBody>
      </p:sp>
      <p:sp>
        <p:nvSpPr>
          <p:cNvPr id="3" name="İçerik Yer Tutucusu 2"/>
          <p:cNvSpPr>
            <a:spLocks noGrp="1"/>
          </p:cNvSpPr>
          <p:nvPr>
            <p:ph idx="1"/>
          </p:nvPr>
        </p:nvSpPr>
        <p:spPr>
          <a:xfrm>
            <a:off x="677334" y="1454727"/>
            <a:ext cx="8596668" cy="4586635"/>
          </a:xfrm>
        </p:spPr>
        <p:txBody>
          <a:bodyPr>
            <a:normAutofit/>
          </a:bodyPr>
          <a:lstStyle/>
          <a:p>
            <a:r>
              <a:rPr lang="tr-TR" dirty="0"/>
              <a:t>Kuruluşta salgın hastalık vakaları tespit edilmemiş olsa bile hijyen ve sanitasyon mutlak surette sağlanmalıdır. </a:t>
            </a:r>
          </a:p>
          <a:p>
            <a:r>
              <a:rPr lang="tr-TR" dirty="0"/>
              <a:t>Genel önleyici tedbirler açısından salgın hastalık vakalarının olması  durumunda ortak alanlarda (tuvaletler, salonlar, koridorlar, asansörler, açık alanlar vb.) temizlik ve dezenfeksiyon önlemlerinin uygulanmasına özel dikkat gösterilmelidir. </a:t>
            </a:r>
          </a:p>
          <a:p>
            <a:r>
              <a:rPr lang="tr-TR" dirty="0"/>
              <a:t>Merdiven tırabzanları, kapı kulpları, asansör düğmeleri, korkuluklar, anahtarlar, kapı kolları vb. gibi sık sık dokunulan yüzeyler daha sık ve daha özenli temizlenmelidir. Temizlik personeline bu konuda talimat verilmelidir.</a:t>
            </a:r>
          </a:p>
          <a:p>
            <a:r>
              <a:rPr lang="tr-TR" dirty="0"/>
              <a:t>Kuruluşta temizlik ve sanitasyon teçhizatları da dahil bütün alanların hijyenik koşullarda bulundurulduğunu teminat altına almak için temizleme ve sanitasyon programları oluşturulmalıdır. Programlar, sürekli uygunluk ve etkinlik için izlenmelidir </a:t>
            </a:r>
            <a:br>
              <a:rPr lang="tr-TR" dirty="0"/>
            </a:br>
            <a:r>
              <a:rPr lang="tr-TR" dirty="0"/>
              <a:t> </a:t>
            </a:r>
          </a:p>
        </p:txBody>
      </p:sp>
    </p:spTree>
    <p:extLst>
      <p:ext uri="{BB962C8B-B14F-4D97-AF65-F5344CB8AC3E}">
        <p14:creationId xmlns="" xmlns:p14="http://schemas.microsoft.com/office/powerpoint/2010/main" val="157014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12619"/>
            <a:ext cx="8596668" cy="5528744"/>
          </a:xfrm>
        </p:spPr>
        <p:txBody>
          <a:bodyPr>
            <a:normAutofit/>
          </a:bodyPr>
          <a:lstStyle/>
          <a:p>
            <a:r>
              <a:rPr lang="tr-TR" sz="2000" b="1" dirty="0"/>
              <a:t>Not 1</a:t>
            </a:r>
            <a:br>
              <a:rPr lang="tr-TR" sz="2000" b="1" dirty="0"/>
            </a:br>
            <a:r>
              <a:rPr lang="tr-TR" sz="2000" dirty="0"/>
              <a:t>Temizlik ve sanitasyona yönelik kullanılan </a:t>
            </a:r>
            <a:r>
              <a:rPr lang="tr-TR" sz="2000" dirty="0" err="1"/>
              <a:t>biyosidal</a:t>
            </a:r>
            <a:r>
              <a:rPr lang="tr-TR" sz="2000" dirty="0"/>
              <a:t> ve diğer</a:t>
            </a:r>
            <a:br>
              <a:rPr lang="tr-TR" sz="2000" dirty="0"/>
            </a:br>
            <a:r>
              <a:rPr lang="tr-TR" sz="2000" dirty="0"/>
              <a:t>ilgili ürünleri kullananların, bunları doğru bir şekilde kullanması ve bunların insanları, hayvanları ya da çevreyi tehdit etmesi muhtemel durumlara karşı her türlü tedbiri alması zorunludur. </a:t>
            </a:r>
          </a:p>
          <a:p>
            <a:pPr marL="0" indent="0">
              <a:buNone/>
            </a:pPr>
            <a:endParaRPr lang="tr-TR" sz="2000" dirty="0"/>
          </a:p>
          <a:p>
            <a:r>
              <a:rPr lang="tr-TR" sz="2000" b="1" dirty="0"/>
              <a:t>Not 2</a:t>
            </a:r>
            <a:br>
              <a:rPr lang="tr-TR" sz="2000" b="1" dirty="0"/>
            </a:br>
            <a:r>
              <a:rPr lang="tr-TR" sz="2000" dirty="0"/>
              <a:t>Temizlik ve sanitasyona yönelik kullanılan </a:t>
            </a:r>
            <a:r>
              <a:rPr lang="tr-TR" sz="2000" dirty="0" err="1"/>
              <a:t>biyosidal</a:t>
            </a:r>
            <a:r>
              <a:rPr lang="tr-TR" sz="2000" dirty="0"/>
              <a:t> ve diğer ilgili ürünlerin güvenlik bilgi formunda (MSDS) yer alan talimatlara, kuruluş koşullarında öğrenci ve personelin korunmasına yönelik bilgilere, kullanıcılar bakımından etiketler ve diğer tüm ilgili ürün bilgilerine ve </a:t>
            </a:r>
            <a:r>
              <a:rPr lang="tr-TR" sz="2000" dirty="0" err="1"/>
              <a:t>biyosidal</a:t>
            </a:r>
            <a:r>
              <a:rPr lang="tr-TR" sz="2000" dirty="0"/>
              <a:t> ürünlerin kullanımı ile ilgili yürürlükteki tüm hükümlere uyularak doğru kullanımı sağlanmalıdır. </a:t>
            </a:r>
          </a:p>
        </p:txBody>
      </p:sp>
    </p:spTree>
    <p:extLst>
      <p:ext uri="{BB962C8B-B14F-4D97-AF65-F5344CB8AC3E}">
        <p14:creationId xmlns="" xmlns:p14="http://schemas.microsoft.com/office/powerpoint/2010/main" val="946539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72836"/>
          </a:xfrm>
        </p:spPr>
        <p:txBody>
          <a:bodyPr>
            <a:normAutofit/>
          </a:bodyPr>
          <a:lstStyle/>
          <a:p>
            <a:pPr algn="ctr"/>
            <a:r>
              <a:rPr lang="tr-TR" sz="4000" dirty="0"/>
              <a:t>İş Sağlığı ve Güveliği Donanımları</a:t>
            </a:r>
          </a:p>
        </p:txBody>
      </p:sp>
      <p:sp>
        <p:nvSpPr>
          <p:cNvPr id="3" name="İçerik Yer Tutucusu 2"/>
          <p:cNvSpPr>
            <a:spLocks noGrp="1"/>
          </p:cNvSpPr>
          <p:nvPr>
            <p:ph idx="1"/>
          </p:nvPr>
        </p:nvSpPr>
        <p:spPr>
          <a:xfrm>
            <a:off x="677334" y="1482437"/>
            <a:ext cx="8596668" cy="4558926"/>
          </a:xfrm>
        </p:spPr>
        <p:txBody>
          <a:bodyPr>
            <a:normAutofit fontScale="92500" lnSpcReduction="10000"/>
          </a:bodyPr>
          <a:lstStyle/>
          <a:p>
            <a:r>
              <a:rPr lang="tr-TR" sz="3200" dirty="0"/>
              <a:t>Kuruluşta Hijyen, Enfeksiyon Önleme ve Kontrol için Eylem Plan (</a:t>
            </a:r>
            <a:r>
              <a:rPr lang="tr-TR" sz="3200" dirty="0" err="1"/>
              <a:t>lar</a:t>
            </a:r>
            <a:r>
              <a:rPr lang="tr-TR" sz="3200" dirty="0"/>
              <a:t>)ı çerçevesinde gereken iş sağlığı ve güvenliği donanımları bulundurulmalı ve çalışanların kullanımına sunulmalıdır. </a:t>
            </a:r>
          </a:p>
          <a:p>
            <a:pPr marL="0" indent="0">
              <a:buNone/>
            </a:pPr>
            <a:endParaRPr lang="tr-TR" sz="3200" dirty="0"/>
          </a:p>
          <a:p>
            <a:r>
              <a:rPr lang="tr-TR" sz="3200" dirty="0"/>
              <a:t>Tüm personelin kullanılacak </a:t>
            </a:r>
            <a:r>
              <a:rPr lang="tr-TR" sz="3200" dirty="0" err="1"/>
              <a:t>KKD’nin</a:t>
            </a:r>
            <a:r>
              <a:rPr lang="tr-TR" sz="3200" dirty="0"/>
              <a:t> doğru kullanımı konusunda eğitilmesi ve farkındalığın artırılması sağlanmalıdır. </a:t>
            </a:r>
            <a:br>
              <a:rPr lang="tr-TR" sz="3200" dirty="0"/>
            </a:br>
            <a:r>
              <a:rPr lang="tr-TR" dirty="0"/>
              <a:t/>
            </a:r>
            <a:br>
              <a:rPr lang="tr-TR" dirty="0"/>
            </a:br>
            <a:endParaRPr lang="tr-TR" dirty="0"/>
          </a:p>
        </p:txBody>
      </p:sp>
    </p:spTree>
    <p:extLst>
      <p:ext uri="{BB962C8B-B14F-4D97-AF65-F5344CB8AC3E}">
        <p14:creationId xmlns="" xmlns:p14="http://schemas.microsoft.com/office/powerpoint/2010/main" val="1202328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831274"/>
            <a:ext cx="9144000" cy="4197926"/>
          </a:xfrm>
        </p:spPr>
        <p:txBody>
          <a:bodyPr>
            <a:normAutofit fontScale="90000"/>
          </a:bodyPr>
          <a:lstStyle/>
          <a:p>
            <a:pPr algn="ctr"/>
            <a:r>
              <a:rPr lang="tr-TR" dirty="0">
                <a:solidFill>
                  <a:srgbClr val="0070C0"/>
                </a:solidFill>
              </a:rPr>
              <a:t>Eğitim Kurumlarında Hijyen Şartlarının Geliştirilmesi ve Enfeksiyon Önleme Kontrol Kılavuzu </a:t>
            </a:r>
          </a:p>
        </p:txBody>
      </p:sp>
    </p:spTree>
    <p:extLst>
      <p:ext uri="{BB962C8B-B14F-4D97-AF65-F5344CB8AC3E}">
        <p14:creationId xmlns="" xmlns:p14="http://schemas.microsoft.com/office/powerpoint/2010/main" val="312019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04801"/>
            <a:ext cx="8596668" cy="914400"/>
          </a:xfrm>
        </p:spPr>
        <p:txBody>
          <a:bodyPr>
            <a:normAutofit/>
          </a:bodyPr>
          <a:lstStyle/>
          <a:p>
            <a:pPr algn="ctr"/>
            <a:r>
              <a:rPr lang="tr-TR" sz="4000" dirty="0"/>
              <a:t>MASKELER</a:t>
            </a:r>
          </a:p>
        </p:txBody>
      </p:sp>
      <p:sp>
        <p:nvSpPr>
          <p:cNvPr id="3" name="İçerik Yer Tutucusu 2"/>
          <p:cNvSpPr>
            <a:spLocks noGrp="1"/>
          </p:cNvSpPr>
          <p:nvPr>
            <p:ph idx="1"/>
          </p:nvPr>
        </p:nvSpPr>
        <p:spPr>
          <a:xfrm>
            <a:off x="677334" y="1219201"/>
            <a:ext cx="8596668" cy="5209308"/>
          </a:xfrm>
        </p:spPr>
        <p:txBody>
          <a:bodyPr>
            <a:normAutofit fontScale="92500"/>
          </a:bodyPr>
          <a:lstStyle/>
          <a:p>
            <a:pPr marL="0" indent="0">
              <a:buNone/>
            </a:pPr>
            <a:r>
              <a:rPr lang="tr-TR" dirty="0">
                <a:solidFill>
                  <a:srgbClr val="C00000"/>
                </a:solidFill>
              </a:rPr>
              <a:t>Solunum yolu ile bulaşan salgın hastalıklar için;</a:t>
            </a:r>
          </a:p>
          <a:p>
            <a:pPr marL="0" indent="0">
              <a:buNone/>
            </a:pPr>
            <a:endParaRPr lang="tr-TR" dirty="0">
              <a:solidFill>
                <a:srgbClr val="C00000"/>
              </a:solidFill>
            </a:endParaRPr>
          </a:p>
          <a:p>
            <a:r>
              <a:rPr lang="tr-TR" dirty="0"/>
              <a:t>İlgili standartlara/kriterlere uygun </a:t>
            </a:r>
            <a:r>
              <a:rPr lang="tr-TR" b="1" u="sng" dirty="0"/>
              <a:t>(TS EN 14683, TS EN 149 veya TSE K 599) </a:t>
            </a:r>
            <a:r>
              <a:rPr lang="tr-TR" dirty="0"/>
              <a:t>olmalıdır.</a:t>
            </a:r>
          </a:p>
          <a:p>
            <a:r>
              <a:rPr lang="tr-TR" dirty="0"/>
              <a:t>Kullanım için gerekli olana kadar temiz/kuru bir alanda kirlenmesi önlenmiş şekilde (son kullanma tarihlerine uygun) muhafaza edilmelidir.</a:t>
            </a:r>
          </a:p>
          <a:p>
            <a:r>
              <a:rPr lang="tr-TR" dirty="0"/>
              <a:t>Ulusal/uluslararası sağlık otoritelerinin tavsiyelerine uygun maske kullanılmalıdır.</a:t>
            </a:r>
          </a:p>
          <a:p>
            <a:r>
              <a:rPr lang="tr-TR" dirty="0"/>
              <a:t>Burnu ve ağzı iyi bir şekilde kapatmalıdır.</a:t>
            </a:r>
          </a:p>
          <a:p>
            <a:r>
              <a:rPr lang="tr-TR" dirty="0"/>
              <a:t>Kullanım sırasında veya kullanımdan sonra kullanıcının boynuna sarkmamalıdır.</a:t>
            </a:r>
          </a:p>
          <a:p>
            <a:r>
              <a:rPr lang="tr-TR" dirty="0"/>
              <a:t>Bir kez takıldıktan sonra ön yüzüne dokunulmamalıdır.</a:t>
            </a:r>
          </a:p>
          <a:p>
            <a:r>
              <a:rPr lang="tr-TR" dirty="0"/>
              <a:t>Solunum zorlaşırsa, maske hasar görür veya bozulursa maske bertaraf edilmeli ve değiştirilmelidir.</a:t>
            </a:r>
          </a:p>
          <a:p>
            <a:r>
              <a:rPr lang="tr-TR" dirty="0"/>
              <a:t>Islanan, nemlenen, kirlenen maske yenisi ile değiştirilmelidir.</a:t>
            </a:r>
          </a:p>
          <a:p>
            <a:r>
              <a:rPr lang="tr-TR" dirty="0"/>
              <a:t>Maske takılırken ve çıkarıldıktan sonra el hijyeni yapılmalıdır. </a:t>
            </a:r>
          </a:p>
        </p:txBody>
      </p:sp>
    </p:spTree>
    <p:extLst>
      <p:ext uri="{BB962C8B-B14F-4D97-AF65-F5344CB8AC3E}">
        <p14:creationId xmlns="" xmlns:p14="http://schemas.microsoft.com/office/powerpoint/2010/main" val="1648648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86691"/>
          </a:xfrm>
        </p:spPr>
        <p:txBody>
          <a:bodyPr>
            <a:normAutofit fontScale="90000"/>
          </a:bodyPr>
          <a:lstStyle/>
          <a:p>
            <a:pPr algn="ctr"/>
            <a:r>
              <a:rPr lang="tr-TR" dirty="0"/>
              <a:t>Personel/Öğrenci Giysi ve Formaları </a:t>
            </a:r>
            <a:br>
              <a:rPr lang="tr-TR" dirty="0"/>
            </a:br>
            <a:endParaRPr lang="tr-TR" dirty="0"/>
          </a:p>
        </p:txBody>
      </p:sp>
      <p:sp>
        <p:nvSpPr>
          <p:cNvPr id="3" name="İçerik Yer Tutucusu 2"/>
          <p:cNvSpPr>
            <a:spLocks noGrp="1"/>
          </p:cNvSpPr>
          <p:nvPr>
            <p:ph idx="1"/>
          </p:nvPr>
        </p:nvSpPr>
        <p:spPr>
          <a:xfrm>
            <a:off x="677334" y="1690255"/>
            <a:ext cx="8596668" cy="4351107"/>
          </a:xfrm>
        </p:spPr>
        <p:txBody>
          <a:bodyPr>
            <a:noAutofit/>
          </a:bodyPr>
          <a:lstStyle/>
          <a:p>
            <a:r>
              <a:rPr lang="tr-TR" sz="2400" b="1" dirty="0"/>
              <a:t>Kuruluş, </a:t>
            </a:r>
            <a:r>
              <a:rPr lang="tr-TR" sz="2400" dirty="0"/>
              <a:t>uygun ve gerekli olduğu durumlarda personelin ve öğrencilerin,  kuruluşa varışta formalarını/giysilerini değiştirebileceği soyunma odaları /alanları sağlamalıdır. </a:t>
            </a:r>
          </a:p>
          <a:p>
            <a:r>
              <a:rPr lang="tr-TR" sz="2400" dirty="0"/>
              <a:t>Giysi ve formalar personele özgü olmalıdır. </a:t>
            </a:r>
          </a:p>
          <a:p>
            <a:r>
              <a:rPr lang="tr-TR" sz="2400" dirty="0"/>
              <a:t>Özellik gerektiren işler ve alanlar için (yemekhane gibi) işe uygun kıyafetler giyilmelidir.  </a:t>
            </a:r>
          </a:p>
          <a:p>
            <a:r>
              <a:rPr lang="tr-TR" sz="2400" dirty="0"/>
              <a:t>İşe uygun kıyafetler mümkün mertebe ilgili alan dışında giyilmemeli ve ilgili alanın dışına çıkartılmamalıdır.</a:t>
            </a:r>
            <a:br>
              <a:rPr lang="tr-TR" sz="2400" dirty="0"/>
            </a:br>
            <a:r>
              <a:rPr lang="tr-TR" sz="2400" dirty="0"/>
              <a:t/>
            </a:r>
            <a:br>
              <a:rPr lang="tr-TR" sz="2400" dirty="0"/>
            </a:br>
            <a:r>
              <a:rPr lang="tr-TR" sz="2400" dirty="0"/>
              <a:t/>
            </a:r>
            <a:br>
              <a:rPr lang="tr-TR" sz="2400" dirty="0"/>
            </a:br>
            <a:endParaRPr lang="tr-TR" sz="2400" dirty="0"/>
          </a:p>
        </p:txBody>
      </p:sp>
    </p:spTree>
    <p:extLst>
      <p:ext uri="{BB962C8B-B14F-4D97-AF65-F5344CB8AC3E}">
        <p14:creationId xmlns="" xmlns:p14="http://schemas.microsoft.com/office/powerpoint/2010/main" val="3144181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330036"/>
          </a:xfrm>
        </p:spPr>
        <p:txBody>
          <a:bodyPr>
            <a:normAutofit fontScale="90000"/>
          </a:bodyPr>
          <a:lstStyle/>
          <a:p>
            <a:pPr algn="ctr"/>
            <a:r>
              <a:rPr lang="tr-TR" sz="4400" dirty="0"/>
              <a:t>Tek Kullanımlık Eldiven (işe uygun eldiven) </a:t>
            </a:r>
            <a:r>
              <a:rPr lang="tr-TR" dirty="0"/>
              <a:t/>
            </a:r>
            <a:br>
              <a:rPr lang="tr-TR" dirty="0"/>
            </a:br>
            <a:endParaRPr lang="tr-TR" dirty="0"/>
          </a:p>
        </p:txBody>
      </p:sp>
      <p:sp>
        <p:nvSpPr>
          <p:cNvPr id="3" name="İçerik Yer Tutucusu 2"/>
          <p:cNvSpPr>
            <a:spLocks noGrp="1"/>
          </p:cNvSpPr>
          <p:nvPr>
            <p:ph idx="1"/>
          </p:nvPr>
        </p:nvSpPr>
        <p:spPr>
          <a:xfrm>
            <a:off x="677334" y="2119745"/>
            <a:ext cx="8596668" cy="3921618"/>
          </a:xfrm>
        </p:spPr>
        <p:txBody>
          <a:bodyPr>
            <a:noAutofit/>
          </a:bodyPr>
          <a:lstStyle/>
          <a:p>
            <a:r>
              <a:rPr lang="tr-TR" sz="2800" dirty="0"/>
              <a:t>Eldivenlerin, özel alanlar ve işlemler dışında kullanılması önerilmez. </a:t>
            </a:r>
          </a:p>
          <a:p>
            <a:r>
              <a:rPr lang="tr-TR" sz="2800" dirty="0"/>
              <a:t>Hasta veya salgın hastalık şüphelisi kişilerin taşınması veya temas edilmesi durumunda kullanılmalıdır. </a:t>
            </a:r>
          </a:p>
          <a:p>
            <a:r>
              <a:rPr lang="tr-TR" sz="2800" dirty="0"/>
              <a:t>Eldiven, işlem sonrasında veya görev tamamlandıktan sonra uygun şekilde çıkartılmalı ve hemen el hijyeni sağlanmalıdır. </a:t>
            </a:r>
            <a:br>
              <a:rPr lang="tr-TR" sz="2800" dirty="0"/>
            </a:br>
            <a:endParaRPr lang="tr-TR" sz="2800" dirty="0"/>
          </a:p>
          <a:p>
            <a:r>
              <a:rPr lang="tr-TR" sz="2800" dirty="0"/>
              <a:t/>
            </a:r>
            <a:br>
              <a:rPr lang="tr-TR" sz="2800" dirty="0"/>
            </a:br>
            <a:endParaRPr lang="tr-TR" sz="2800" dirty="0"/>
          </a:p>
        </p:txBody>
      </p:sp>
    </p:spTree>
    <p:extLst>
      <p:ext uri="{BB962C8B-B14F-4D97-AF65-F5344CB8AC3E}">
        <p14:creationId xmlns="" xmlns:p14="http://schemas.microsoft.com/office/powerpoint/2010/main" val="4271078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86691"/>
          </a:xfrm>
        </p:spPr>
        <p:txBody>
          <a:bodyPr/>
          <a:lstStyle/>
          <a:p>
            <a:pPr algn="ctr"/>
            <a:r>
              <a:rPr lang="tr-TR" dirty="0"/>
              <a:t>Göz Koruyucu/Yüz Koruyucu Siperlik </a:t>
            </a:r>
          </a:p>
        </p:txBody>
      </p:sp>
      <p:sp>
        <p:nvSpPr>
          <p:cNvPr id="3" name="İçerik Yer Tutucusu 2"/>
          <p:cNvSpPr>
            <a:spLocks noGrp="1"/>
          </p:cNvSpPr>
          <p:nvPr>
            <p:ph idx="1"/>
          </p:nvPr>
        </p:nvSpPr>
        <p:spPr>
          <a:xfrm>
            <a:off x="677334" y="1773383"/>
            <a:ext cx="8596668" cy="4267980"/>
          </a:xfrm>
        </p:spPr>
        <p:txBody>
          <a:bodyPr/>
          <a:lstStyle/>
          <a:p>
            <a:pPr marL="0" indent="0">
              <a:buNone/>
            </a:pPr>
            <a:endParaRPr lang="tr-TR" dirty="0"/>
          </a:p>
          <a:p>
            <a:pPr marL="0" indent="0">
              <a:buNone/>
            </a:pPr>
            <a:r>
              <a:rPr lang="tr-TR" sz="3600" dirty="0"/>
              <a:t>İletişim sağlamaya yönelik personelin, solunum yolu ile bulaşıcı hastalık söz konusu olduğu durumlarda (danışma, güvenlik vb.) uygun maske ile birlikte yüz koruyucu siperlik kullanması önerilir. </a:t>
            </a:r>
            <a:br>
              <a:rPr lang="tr-TR" sz="3600" dirty="0"/>
            </a:br>
            <a:endParaRPr lang="tr-TR" sz="3600" dirty="0"/>
          </a:p>
        </p:txBody>
      </p:sp>
    </p:spTree>
    <p:extLst>
      <p:ext uri="{BB962C8B-B14F-4D97-AF65-F5344CB8AC3E}">
        <p14:creationId xmlns="" xmlns:p14="http://schemas.microsoft.com/office/powerpoint/2010/main" val="2334292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5771" y="1814945"/>
            <a:ext cx="8596668" cy="2535381"/>
          </a:xfrm>
        </p:spPr>
        <p:txBody>
          <a:bodyPr>
            <a:noAutofit/>
          </a:bodyPr>
          <a:lstStyle/>
          <a:p>
            <a:pPr algn="ctr"/>
            <a:r>
              <a:rPr lang="tr-TR" sz="5400" dirty="0">
                <a:solidFill>
                  <a:srgbClr val="0070C0"/>
                </a:solidFill>
              </a:rPr>
              <a:t>Okulum Temiz Belgesi Başvurusu</a:t>
            </a:r>
          </a:p>
        </p:txBody>
      </p:sp>
    </p:spTree>
    <p:extLst>
      <p:ext uri="{BB962C8B-B14F-4D97-AF65-F5344CB8AC3E}">
        <p14:creationId xmlns="" xmlns:p14="http://schemas.microsoft.com/office/powerpoint/2010/main" val="1844324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65018"/>
          </a:xfrm>
        </p:spPr>
        <p:txBody>
          <a:bodyPr/>
          <a:lstStyle/>
          <a:p>
            <a:pPr algn="ctr"/>
            <a:r>
              <a:rPr lang="tr-TR" dirty="0"/>
              <a:t>Başvuru Nereye ve Nasıl Yapılacak</a:t>
            </a:r>
          </a:p>
        </p:txBody>
      </p:sp>
      <p:sp>
        <p:nvSpPr>
          <p:cNvPr id="3" name="İçerik Yer Tutucusu 2"/>
          <p:cNvSpPr>
            <a:spLocks noGrp="1"/>
          </p:cNvSpPr>
          <p:nvPr>
            <p:ph idx="1"/>
          </p:nvPr>
        </p:nvSpPr>
        <p:spPr>
          <a:xfrm>
            <a:off x="677334" y="1524000"/>
            <a:ext cx="8596668" cy="4627417"/>
          </a:xfrm>
        </p:spPr>
        <p:txBody>
          <a:bodyPr>
            <a:normAutofit/>
          </a:bodyPr>
          <a:lstStyle/>
          <a:p>
            <a:r>
              <a:rPr lang="tr-TR" dirty="0"/>
              <a:t>Resmi okullarımız Milli Eğitim Bakanlığının açmış olduğu portal üzerinden (</a:t>
            </a:r>
            <a:r>
              <a:rPr lang="tr-TR" dirty="0">
                <a:hlinkClick r:id="rId2"/>
              </a:rPr>
              <a:t>http://merkezisgb.meb.gov.tr/belgelendirme</a:t>
            </a:r>
            <a:r>
              <a:rPr lang="tr-TR" dirty="0"/>
              <a:t>  ), Özel okullarımız ise TSE'ye başvuracaklardır. </a:t>
            </a:r>
          </a:p>
          <a:p>
            <a:r>
              <a:rPr lang="tr-TR" dirty="0"/>
              <a:t>Başvuru sonrasında, </a:t>
            </a:r>
            <a:r>
              <a:rPr lang="lv-LV" dirty="0"/>
              <a:t>Bakanlığımız ve TSE işbirliğinde oluşturulan eğitim programları ile yetkilendirilen </a:t>
            </a:r>
            <a:r>
              <a:rPr lang="tr-TR" b="1" dirty="0">
                <a:solidFill>
                  <a:srgbClr val="0070C0"/>
                </a:solidFill>
              </a:rPr>
              <a:t>T</a:t>
            </a:r>
            <a:r>
              <a:rPr lang="lv-LV" b="1" dirty="0">
                <a:solidFill>
                  <a:srgbClr val="0070C0"/>
                </a:solidFill>
              </a:rPr>
              <a:t>etkik </a:t>
            </a:r>
            <a:r>
              <a:rPr lang="tr-TR" b="1" dirty="0">
                <a:solidFill>
                  <a:srgbClr val="0070C0"/>
                </a:solidFill>
              </a:rPr>
              <a:t>G</a:t>
            </a:r>
            <a:r>
              <a:rPr lang="lv-LV" b="1" dirty="0">
                <a:solidFill>
                  <a:srgbClr val="0070C0"/>
                </a:solidFill>
              </a:rPr>
              <a:t>örevlilerince </a:t>
            </a:r>
            <a:r>
              <a:rPr lang="tr-TR" dirty="0"/>
              <a:t>bu okullar yerinde denetlenip kontrol ve belgelendirmesi yapılacaktır. </a:t>
            </a:r>
          </a:p>
          <a:p>
            <a:r>
              <a:rPr lang="tr-TR" dirty="0"/>
              <a:t>Denetimden başarıyla geçen okullara aynı hafta içinde İl Müdürlüğümüz tarafından </a:t>
            </a:r>
            <a:r>
              <a:rPr lang="tr-TR" b="1" dirty="0">
                <a:solidFill>
                  <a:srgbClr val="0070C0"/>
                </a:solidFill>
              </a:rPr>
              <a:t>'Okulum Temiz Belgesi‘ </a:t>
            </a:r>
            <a:r>
              <a:rPr lang="tr-TR" dirty="0"/>
              <a:t>verilecektir. </a:t>
            </a:r>
            <a:r>
              <a:rPr lang="tr-TR" b="1" dirty="0">
                <a:solidFill>
                  <a:srgbClr val="FF0000"/>
                </a:solidFill>
              </a:rPr>
              <a:t>Belge sayesinde çocuklarımız, hijyen şartları en üst seviyeye taşınmış, salgına karşı tedbirlerini almış, güvenli ortamlarda eğitim-öğretim hayatına devam edebilecektir.</a:t>
            </a:r>
            <a:endParaRPr lang="tr-TR" dirty="0"/>
          </a:p>
        </p:txBody>
      </p:sp>
    </p:spTree>
    <p:extLst>
      <p:ext uri="{BB962C8B-B14F-4D97-AF65-F5344CB8AC3E}">
        <p14:creationId xmlns="" xmlns:p14="http://schemas.microsoft.com/office/powerpoint/2010/main" val="2995347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69818"/>
          </a:xfrm>
        </p:spPr>
        <p:txBody>
          <a:bodyPr>
            <a:normAutofit/>
          </a:bodyPr>
          <a:lstStyle/>
          <a:p>
            <a:pPr algn="ctr"/>
            <a:r>
              <a:rPr lang="tr-TR" sz="4000" dirty="0"/>
              <a:t>Okulum Temiz Belgesi Başvurusu</a:t>
            </a:r>
          </a:p>
        </p:txBody>
      </p:sp>
      <p:sp>
        <p:nvSpPr>
          <p:cNvPr id="3" name="İçerik Yer Tutucusu 2"/>
          <p:cNvSpPr>
            <a:spLocks noGrp="1"/>
          </p:cNvSpPr>
          <p:nvPr>
            <p:ph idx="1"/>
          </p:nvPr>
        </p:nvSpPr>
        <p:spPr>
          <a:xfrm>
            <a:off x="677334" y="1579419"/>
            <a:ext cx="8596668" cy="4461944"/>
          </a:xfrm>
        </p:spPr>
        <p:txBody>
          <a:bodyPr/>
          <a:lstStyle/>
          <a:p>
            <a:pPr marL="0" indent="0">
              <a:buNone/>
            </a:pPr>
            <a:r>
              <a:rPr lang="tr-TR" dirty="0"/>
              <a:t>Başvuru sırasında gerekli olan evraklar:</a:t>
            </a:r>
          </a:p>
          <a:p>
            <a:r>
              <a:rPr lang="tr-TR" dirty="0"/>
              <a:t>Hijyen şartlarını ve salgın hastalık veya hastalıları içeren risk değerlendirmesi</a:t>
            </a:r>
          </a:p>
          <a:p>
            <a:r>
              <a:rPr lang="tr-TR" dirty="0"/>
              <a:t>Enfeksiyon Önleme ve Kontrol Eylem Planı/Planları</a:t>
            </a:r>
          </a:p>
          <a:p>
            <a:r>
              <a:rPr lang="tr-TR" dirty="0"/>
              <a:t>Temizlik ve dezenfeksiyon planları/talimatları</a:t>
            </a:r>
          </a:p>
          <a:p>
            <a:r>
              <a:rPr lang="tr-TR" dirty="0"/>
              <a:t>Hijyen, Enfeksiyon önleme ve Kontrol faaliyetleri ile ilgili protokol ve kayıtların güncel durumu </a:t>
            </a:r>
            <a:r>
              <a:rPr lang="tr-TR" b="1" dirty="0"/>
              <a:t>(İlgili Soru Listelerinde belirtilen doküman ve kayıtlar)</a:t>
            </a:r>
          </a:p>
          <a:p>
            <a:r>
              <a:rPr lang="tr-TR" dirty="0"/>
              <a:t>Kuruluş Öz Değerlendirme Soru Listesi</a:t>
            </a:r>
          </a:p>
          <a:p>
            <a:pPr marL="0" indent="0">
              <a:buNone/>
            </a:pPr>
            <a:r>
              <a:rPr lang="tr-TR" dirty="0"/>
              <a:t>Formlar doldurulmadan önce Belgelendirme Kuralları ve Belgelendirme Süreci hakkında detaylı bilgi için </a:t>
            </a:r>
            <a:r>
              <a:rPr lang="tr-TR" u="sng" dirty="0">
                <a:hlinkClick r:id="rId2"/>
              </a:rPr>
              <a:t>http://www.merkezisgb.meb.gov.tr/</a:t>
            </a:r>
            <a:r>
              <a:rPr lang="tr-TR" dirty="0"/>
              <a:t> adresi ziyaret edilecektir.</a:t>
            </a:r>
          </a:p>
        </p:txBody>
      </p:sp>
    </p:spTree>
    <p:extLst>
      <p:ext uri="{BB962C8B-B14F-4D97-AF65-F5344CB8AC3E}">
        <p14:creationId xmlns="" xmlns:p14="http://schemas.microsoft.com/office/powerpoint/2010/main" val="68539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42109"/>
          </a:xfrm>
        </p:spPr>
        <p:txBody>
          <a:bodyPr>
            <a:normAutofit fontScale="90000"/>
          </a:bodyPr>
          <a:lstStyle/>
          <a:p>
            <a:pPr algn="ctr"/>
            <a:r>
              <a:rPr lang="tr-TR" sz="2800" dirty="0"/>
              <a:t>Enfeksiyon Önleme ve Kontrol Eylem Planı/Planları En Az Aşağıdaki Maddeleri İçerecek Şekilde Hazırlanması</a:t>
            </a:r>
          </a:p>
        </p:txBody>
      </p:sp>
      <p:sp>
        <p:nvSpPr>
          <p:cNvPr id="3" name="İçerik Yer Tutucusu 2"/>
          <p:cNvSpPr>
            <a:spLocks noGrp="1"/>
          </p:cNvSpPr>
          <p:nvPr>
            <p:ph idx="1"/>
          </p:nvPr>
        </p:nvSpPr>
        <p:spPr>
          <a:xfrm>
            <a:off x="677334" y="1551709"/>
            <a:ext cx="8596668" cy="4489653"/>
          </a:xfrm>
        </p:spPr>
        <p:txBody>
          <a:bodyPr/>
          <a:lstStyle/>
          <a:p>
            <a:r>
              <a:rPr lang="tr-TR" sz="2400" dirty="0"/>
              <a:t>Kapasite kullanımını bulaş riskini minimum düzeyde tutacak şekilde,</a:t>
            </a:r>
          </a:p>
          <a:p>
            <a:r>
              <a:rPr lang="tr-TR" sz="2400" dirty="0"/>
              <a:t>Azaltılmış çalışan sayıları dikkate alınarak ve gerekli değişiklikleri yapmak için güncel planın hazır ve erişilebilir olmasını sağlayan,</a:t>
            </a:r>
          </a:p>
          <a:p>
            <a:r>
              <a:rPr lang="tr-TR" sz="2400" dirty="0"/>
              <a:t>Mevcut kapasite değerlendirilmesini,</a:t>
            </a:r>
          </a:p>
          <a:p>
            <a:r>
              <a:rPr lang="tr-TR" sz="2400" dirty="0"/>
              <a:t>Salgın hastalık semptomları olan hastaları tespit edebilmek için birimlerde sağlık otoritelerince belirlenen yöntemlerin uygulandığını,</a:t>
            </a:r>
          </a:p>
          <a:p>
            <a:endParaRPr lang="tr-TR" dirty="0"/>
          </a:p>
        </p:txBody>
      </p:sp>
    </p:spTree>
    <p:extLst>
      <p:ext uri="{BB962C8B-B14F-4D97-AF65-F5344CB8AC3E}">
        <p14:creationId xmlns="" xmlns:p14="http://schemas.microsoft.com/office/powerpoint/2010/main" val="725740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Kontrol Önlemleri Hiyerarşisi oluşturulurken En az aşağıdaki maddeleri içermeli</a:t>
            </a:r>
          </a:p>
        </p:txBody>
      </p:sp>
      <p:sp>
        <p:nvSpPr>
          <p:cNvPr id="3" name="İçerik Yer Tutucusu 2"/>
          <p:cNvSpPr>
            <a:spLocks noGrp="1"/>
          </p:cNvSpPr>
          <p:nvPr>
            <p:ph idx="1"/>
          </p:nvPr>
        </p:nvSpPr>
        <p:spPr/>
        <p:txBody>
          <a:bodyPr/>
          <a:lstStyle/>
          <a:p>
            <a:r>
              <a:rPr lang="tr-TR" sz="2400" dirty="0"/>
              <a:t>Semptomları olan kişilerin erken saptanmasını,</a:t>
            </a:r>
          </a:p>
          <a:p>
            <a:r>
              <a:rPr lang="tr-TR" sz="2400" dirty="0"/>
              <a:t>Sağlık otoritesine bildirilmesini/raporlanmasını;</a:t>
            </a:r>
          </a:p>
          <a:p>
            <a:r>
              <a:rPr lang="tr-TR" sz="2400" dirty="0"/>
              <a:t>Kişilerin erken izolasyonunu,</a:t>
            </a:r>
          </a:p>
          <a:p>
            <a:r>
              <a:rPr lang="tr-TR" sz="2400" dirty="0"/>
              <a:t>Kişilerin sağlık kuruluşuna nakledilmesi/naklinin sağlanmasını,</a:t>
            </a:r>
          </a:p>
          <a:p>
            <a:r>
              <a:rPr lang="tr-TR" sz="2400" dirty="0"/>
              <a:t>Doğrulanmış salgın hastalıklı kişilerin iyileşmesini takiben sağlık otoritelerince belirlenen sürenin sonrasında kuruluşa dönmesinin sağlanması,</a:t>
            </a:r>
          </a:p>
          <a:p>
            <a:endParaRPr lang="tr-TR" dirty="0"/>
          </a:p>
        </p:txBody>
      </p:sp>
    </p:spTree>
    <p:extLst>
      <p:ext uri="{BB962C8B-B14F-4D97-AF65-F5344CB8AC3E}">
        <p14:creationId xmlns="" xmlns:p14="http://schemas.microsoft.com/office/powerpoint/2010/main" val="2593524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Gerekli olan iç ve dış iletişimlerin aşağıdaki hususlar dahil olmak üzere planlanmalı,</a:t>
            </a:r>
          </a:p>
        </p:txBody>
      </p:sp>
      <p:sp>
        <p:nvSpPr>
          <p:cNvPr id="3" name="İçerik Yer Tutucusu 2"/>
          <p:cNvSpPr>
            <a:spLocks noGrp="1"/>
          </p:cNvSpPr>
          <p:nvPr>
            <p:ph idx="1"/>
          </p:nvPr>
        </p:nvSpPr>
        <p:spPr/>
        <p:txBody>
          <a:bodyPr/>
          <a:lstStyle/>
          <a:p>
            <a:r>
              <a:rPr lang="tr-TR" sz="2800" dirty="0"/>
              <a:t>Ne ile ilgili iletişim kuracağı,</a:t>
            </a:r>
          </a:p>
          <a:p>
            <a:r>
              <a:rPr lang="tr-TR" sz="2800" dirty="0"/>
              <a:t>Ne zaman iletişim kuracağı,</a:t>
            </a:r>
          </a:p>
          <a:p>
            <a:r>
              <a:rPr lang="tr-TR" sz="2800" dirty="0"/>
              <a:t>Kiminle iletişim kuracağı,</a:t>
            </a:r>
          </a:p>
          <a:p>
            <a:r>
              <a:rPr lang="tr-TR" sz="2800" dirty="0"/>
              <a:t>Nasıl iletişim kuracağı,</a:t>
            </a:r>
          </a:p>
          <a:p>
            <a:r>
              <a:rPr lang="tr-TR" sz="2800" dirty="0"/>
              <a:t>Kimin iletişim kuracağı.</a:t>
            </a:r>
          </a:p>
          <a:p>
            <a:endParaRPr lang="tr-TR" dirty="0"/>
          </a:p>
        </p:txBody>
      </p:sp>
    </p:spTree>
    <p:extLst>
      <p:ext uri="{BB962C8B-B14F-4D97-AF65-F5344CB8AC3E}">
        <p14:creationId xmlns="" xmlns:p14="http://schemas.microsoft.com/office/powerpoint/2010/main" val="305849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42109"/>
          </a:xfrm>
        </p:spPr>
        <p:txBody>
          <a:bodyPr/>
          <a:lstStyle/>
          <a:p>
            <a:pPr algn="ctr"/>
            <a:r>
              <a:rPr lang="tr-TR" dirty="0"/>
              <a:t>Kılavuzun İçeriği</a:t>
            </a:r>
          </a:p>
        </p:txBody>
      </p:sp>
      <p:sp>
        <p:nvSpPr>
          <p:cNvPr id="3" name="İçerik Yer Tutucusu 2"/>
          <p:cNvSpPr>
            <a:spLocks noGrp="1"/>
          </p:cNvSpPr>
          <p:nvPr>
            <p:ph idx="1"/>
          </p:nvPr>
        </p:nvSpPr>
        <p:spPr>
          <a:xfrm>
            <a:off x="677334" y="1316183"/>
            <a:ext cx="8596668" cy="4725180"/>
          </a:xfrm>
        </p:spPr>
        <p:txBody>
          <a:bodyPr>
            <a:normAutofit fontScale="92500" lnSpcReduction="10000"/>
          </a:bodyPr>
          <a:lstStyle/>
          <a:p>
            <a:r>
              <a:rPr lang="tr-TR" dirty="0"/>
              <a:t>Bu kılavuz, </a:t>
            </a:r>
            <a:r>
              <a:rPr lang="tr-TR" dirty="0" err="1"/>
              <a:t>pandemi</a:t>
            </a:r>
            <a:r>
              <a:rPr lang="tr-TR" dirty="0"/>
              <a:t> sebebiyle oluşan yeni dönemde, eğitim kurumlarımıza rehberlik edecek ve kurumların hijyen ve enfeksiyon hususlarında kurumsal sorumluluklarını yerine getirmeleri konusunda onlara yol gösterecektir. </a:t>
            </a:r>
          </a:p>
          <a:p>
            <a:pPr marL="0" indent="0">
              <a:buNone/>
            </a:pPr>
            <a:endParaRPr lang="tr-TR" dirty="0"/>
          </a:p>
          <a:p>
            <a:r>
              <a:rPr lang="tr-TR" dirty="0"/>
              <a:t>Eğitim hizmetlerinin standart kazanabilmesi için, ülkemizin kalite kontrol alanında marka kuruluşu olan Türk Standartları Enstitüsü (TSE)</a:t>
            </a:r>
            <a:br>
              <a:rPr lang="tr-TR" dirty="0"/>
            </a:br>
            <a:r>
              <a:rPr lang="tr-TR" dirty="0"/>
              <a:t>ile iş birliği yapılarak sürecin şeffaf bir şekilde yönetilmesi hedeflenmiştir.</a:t>
            </a:r>
          </a:p>
          <a:p>
            <a:pPr marL="0" indent="0">
              <a:buNone/>
            </a:pPr>
            <a:endParaRPr lang="tr-TR" dirty="0"/>
          </a:p>
          <a:p>
            <a:r>
              <a:rPr lang="tr-TR" dirty="0"/>
              <a:t>Kurumlarımızın hijyen şartlarının geliştirilmesi ve enfeksiyon risklerine karşı tedbirlerin zamanında alınması için kılavuzda belirtilen hususlara harfiyen uyulması gerekmektedir. </a:t>
            </a:r>
          </a:p>
          <a:p>
            <a:pPr marL="0" indent="0">
              <a:buNone/>
            </a:pPr>
            <a:endParaRPr lang="tr-TR" dirty="0"/>
          </a:p>
          <a:p>
            <a:r>
              <a:rPr lang="tr-TR" dirty="0"/>
              <a:t>Belge alan eğitim kurumlarının kalite standartlarını sürdürmeleri için kurumlar takip sistemi aracılığıyla izlenmeye devam edilecektir. </a:t>
            </a:r>
            <a:endParaRPr lang="tr-TR" sz="1100" dirty="0"/>
          </a:p>
          <a:p>
            <a:r>
              <a:rPr lang="tr-TR" dirty="0"/>
              <a:t>(</a:t>
            </a:r>
            <a:r>
              <a:rPr lang="tr-TR" sz="1100" dirty="0"/>
              <a:t>Bakanlığımız Merkez İşyeri Sağlık Güvenlik Birimi ve Türk Standartları Enstitüsü )</a:t>
            </a:r>
          </a:p>
        </p:txBody>
      </p:sp>
    </p:spTree>
    <p:extLst>
      <p:ext uri="{BB962C8B-B14F-4D97-AF65-F5344CB8AC3E}">
        <p14:creationId xmlns="" xmlns:p14="http://schemas.microsoft.com/office/powerpoint/2010/main" val="1961331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5514109"/>
          </a:xfrm>
        </p:spPr>
        <p:txBody>
          <a:bodyPr>
            <a:normAutofit/>
          </a:bodyPr>
          <a:lstStyle/>
          <a:p>
            <a:pPr algn="ctr"/>
            <a:r>
              <a:rPr lang="tr-TR" sz="4400" dirty="0">
                <a:solidFill>
                  <a:srgbClr val="0070C0"/>
                </a:solidFill>
                <a:effectLst>
                  <a:outerShdw blurRad="38100" dist="38100" dir="2700000" algn="tl">
                    <a:srgbClr val="000000">
                      <a:alpha val="43137"/>
                    </a:srgbClr>
                  </a:outerShdw>
                </a:effectLst>
              </a:rPr>
              <a:t>Salgın hastalık belirtileri gösteren kişilere yapılacak işlemler ile ilgili asgari olarak aşağıda belirtilen adımları içeren bir eylem planı ya da yöntem belirlenmelidir. </a:t>
            </a:r>
            <a:br>
              <a:rPr lang="tr-TR" sz="4400" dirty="0">
                <a:solidFill>
                  <a:srgbClr val="0070C0"/>
                </a:solidFill>
                <a:effectLst>
                  <a:outerShdw blurRad="38100" dist="38100" dir="2700000" algn="tl">
                    <a:srgbClr val="000000">
                      <a:alpha val="43137"/>
                    </a:srgbClr>
                  </a:outerShdw>
                </a:effectLst>
              </a:rPr>
            </a:br>
            <a:endParaRPr lang="tr-TR" sz="44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974588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81891"/>
            <a:ext cx="8596668" cy="5459471"/>
          </a:xfrm>
        </p:spPr>
        <p:txBody>
          <a:bodyPr/>
          <a:lstStyle/>
          <a:p>
            <a:r>
              <a:rPr lang="tr-TR" dirty="0"/>
              <a:t>Belirti gösteren kişinin </a:t>
            </a:r>
            <a:r>
              <a:rPr lang="tr-TR" dirty="0" err="1"/>
              <a:t>tolere</a:t>
            </a:r>
            <a:r>
              <a:rPr lang="tr-TR" dirty="0"/>
              <a:t> edebiliyorsa hastalık bulaştırmasına karşı önlemler sağlanır ve ayrı alana alınır, yerel sağlık otoritesine bilgi verilerek sağlık kuruluşuna sevkinin sağlanması,</a:t>
            </a:r>
          </a:p>
          <a:p>
            <a:r>
              <a:rPr lang="tr-TR" dirty="0"/>
              <a:t>Hastanın tedavisi için bulunulan yerdeki hastanenin </a:t>
            </a:r>
            <a:r>
              <a:rPr lang="tr-TR" dirty="0" err="1"/>
              <a:t>pandemik</a:t>
            </a:r>
            <a:r>
              <a:rPr lang="tr-TR" dirty="0"/>
              <a:t> polikliniğine yönlendirilmesi için yerel sağlık otoritesine durum bildirildikten sonra tedavinin ne şekilde devam edeceğine hekim karar verecektir. Ancak iş yerinde tedavi süreci devam edemez.</a:t>
            </a:r>
          </a:p>
          <a:p>
            <a:r>
              <a:rPr lang="tr-TR" dirty="0"/>
              <a:t>Hasta personel iş yerinde çalışmaya devam etmemeli, tıbbi bakım ihtiyacı ise kuruluşun sağlık personeli tarafından verilebilmesi,</a:t>
            </a:r>
          </a:p>
          <a:p>
            <a:r>
              <a:rPr lang="tr-TR" dirty="0"/>
              <a:t>Sadece bu hasta kişi tarafından kullanılmak üzere bir oda/tuvalet belirlenmesi,</a:t>
            </a:r>
          </a:p>
          <a:p>
            <a:r>
              <a:rPr lang="tr-TR" dirty="0"/>
              <a:t>Hasta kişinin kuruluşta ortak alanları kullanmasının sınırlandırılması,</a:t>
            </a:r>
          </a:p>
          <a:p>
            <a:r>
              <a:rPr lang="tr-TR" dirty="0"/>
              <a:t>Sürekli kişisel koruyucu donanım kullanmasının sağlanması, öksürme hapşırma sonrası mutlaka el hijyeni sağlanması, çevre temasının minimuma indirilmesi,</a:t>
            </a:r>
          </a:p>
          <a:p>
            <a:endParaRPr lang="tr-TR" dirty="0"/>
          </a:p>
          <a:p>
            <a:endParaRPr lang="tr-TR" dirty="0"/>
          </a:p>
        </p:txBody>
      </p:sp>
    </p:spTree>
    <p:extLst>
      <p:ext uri="{BB962C8B-B14F-4D97-AF65-F5344CB8AC3E}">
        <p14:creationId xmlns="" xmlns:p14="http://schemas.microsoft.com/office/powerpoint/2010/main" val="1457245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1828800"/>
            <a:ext cx="8512001" cy="4212563"/>
          </a:xfrm>
        </p:spPr>
        <p:txBody>
          <a:bodyPr>
            <a:normAutofit/>
          </a:bodyPr>
          <a:lstStyle/>
          <a:p>
            <a:r>
              <a:rPr lang="tr-TR" sz="2000" dirty="0"/>
              <a:t>Kişisel koruyucu donanım kullanımı hasta kişi tarafından </a:t>
            </a:r>
            <a:r>
              <a:rPr lang="tr-TR" sz="2000" dirty="0" err="1"/>
              <a:t>tolere</a:t>
            </a:r>
            <a:r>
              <a:rPr lang="tr-TR" sz="2000" dirty="0"/>
              <a:t> edilemezse, ağzı kaplayacak şekilde pamuklu bez (tek kullanımlık mendil) sağlanması ve kullanım sonrasında hemen bir tıbbı atık torbasına atılması. </a:t>
            </a:r>
          </a:p>
          <a:p>
            <a:r>
              <a:rPr lang="tr-TR" sz="2000" dirty="0"/>
              <a:t>Tıbbi atık torbası mevcut değilse, sağlam çift plastik torbaya yerleştirip, kapatılması ve tıbbi atık olarak düşünülerek, evsel atık olarak atılmasının sağlanması; ellerin sabun ve suyla veya alkol bazlı el antiseptiği ile temizlenmesinin sağlanması,</a:t>
            </a:r>
          </a:p>
          <a:p>
            <a:r>
              <a:rPr lang="tr-TR" sz="2000" dirty="0"/>
              <a:t>Hastanın izole edildiği odanın havalandırılmasının sağlanması,</a:t>
            </a:r>
          </a:p>
          <a:p>
            <a:endParaRPr lang="tr-TR" dirty="0"/>
          </a:p>
        </p:txBody>
      </p:sp>
    </p:spTree>
    <p:extLst>
      <p:ext uri="{BB962C8B-B14F-4D97-AF65-F5344CB8AC3E}">
        <p14:creationId xmlns="" xmlns:p14="http://schemas.microsoft.com/office/powerpoint/2010/main" val="1339103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sz="2000" dirty="0"/>
              <a:t>Belirgin Bulaşıcı hastalık semptomları (ateş, kuru öksürük veya nefes almada zorluk) olan bir kişi ile ilgilenirken, maske, göz koruması, eldiven ve önlük dâhil olmak üzere her zaman ek koruyucu donanım kullanılması. Kullanılan koruyucu donanımın dikkatlice (maskenin ön yüzüne temas edilmeden ve diğer koruyucuların kirli yüzeylerine temastan kaçınarak) çıkarılması,</a:t>
            </a:r>
          </a:p>
          <a:p>
            <a:r>
              <a:rPr lang="tr-TR" sz="2000" dirty="0"/>
              <a:t>İlk önce eldivenler ve elbisenin çıkarılması, el hijyeni yapılması, sonra göz koruması çıkarılması en son maskenin çıkarılması ve hemen sabun ve su veya alkol bazlı el antiseptiği ile ellerin temizlenmesi.</a:t>
            </a:r>
          </a:p>
          <a:p>
            <a:r>
              <a:rPr lang="tr-TR" sz="2000" dirty="0"/>
              <a:t>Belirtileri olan kişinin vücut sıvılarıyla temas eden eldivenleri ve diğer tek kullanımlık eşyaları tıbbi atık olarak kabul edilerek uygun şekilde bertaraf edilmesi, gerekmektedir.</a:t>
            </a:r>
          </a:p>
          <a:p>
            <a:endParaRPr lang="tr-TR" dirty="0"/>
          </a:p>
        </p:txBody>
      </p:sp>
    </p:spTree>
    <p:extLst>
      <p:ext uri="{BB962C8B-B14F-4D97-AF65-F5344CB8AC3E}">
        <p14:creationId xmlns="" xmlns:p14="http://schemas.microsoft.com/office/powerpoint/2010/main" val="2656805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836713"/>
            <a:ext cx="12192000" cy="5472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ağ Ok 3"/>
          <p:cNvSpPr/>
          <p:nvPr/>
        </p:nvSpPr>
        <p:spPr>
          <a:xfrm rot="13689506">
            <a:off x="1625104" y="4729447"/>
            <a:ext cx="1361440" cy="571500"/>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36215093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08720"/>
            <a:ext cx="12192000" cy="5472608"/>
          </a:xfrm>
          <a:prstGeom prst="rect">
            <a:avLst/>
          </a:prstGeom>
          <a:noFill/>
          <a:ln>
            <a:noFill/>
          </a:ln>
        </p:spPr>
      </p:pic>
      <p:sp>
        <p:nvSpPr>
          <p:cNvPr id="5" name="Sağ Ok 4"/>
          <p:cNvSpPr/>
          <p:nvPr/>
        </p:nvSpPr>
        <p:spPr>
          <a:xfrm rot="18471835">
            <a:off x="9270303" y="5197780"/>
            <a:ext cx="1361440" cy="571500"/>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1719289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 y="7303"/>
            <a:ext cx="12153900" cy="6843395"/>
          </a:xfrm>
          <a:prstGeom prst="rect">
            <a:avLst/>
          </a:prstGeom>
          <a:noFill/>
          <a:ln>
            <a:noFill/>
          </a:ln>
        </p:spPr>
      </p:pic>
      <p:sp>
        <p:nvSpPr>
          <p:cNvPr id="4" name="Oval 3"/>
          <p:cNvSpPr/>
          <p:nvPr/>
        </p:nvSpPr>
        <p:spPr>
          <a:xfrm>
            <a:off x="239350" y="116632"/>
            <a:ext cx="4076700" cy="723900"/>
          </a:xfrm>
          <a:prstGeom prst="ellipse">
            <a:avLst/>
          </a:prstGeom>
          <a:noFill/>
          <a:ln w="38100" cap="flat" cmpd="sng" algn="ctr">
            <a:solidFill>
              <a:srgbClr val="0000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37908516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0758" y="-27384"/>
            <a:ext cx="13633515" cy="6885384"/>
          </a:xfrm>
          <a:prstGeom prst="rect">
            <a:avLst/>
          </a:prstGeom>
          <a:noFill/>
          <a:ln>
            <a:noFill/>
          </a:ln>
        </p:spPr>
      </p:pic>
      <p:sp>
        <p:nvSpPr>
          <p:cNvPr id="5" name="Oval 4"/>
          <p:cNvSpPr/>
          <p:nvPr/>
        </p:nvSpPr>
        <p:spPr>
          <a:xfrm>
            <a:off x="3887755" y="6093297"/>
            <a:ext cx="4076700" cy="847725"/>
          </a:xfrm>
          <a:prstGeom prst="ellipse">
            <a:avLst/>
          </a:prstGeom>
          <a:noFill/>
          <a:ln w="38100" cap="flat" cmpd="sng" algn="ctr">
            <a:solidFill>
              <a:srgbClr val="0000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2371992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HAZIRLAMANIZ GEREKEN  BAZI TALİMATLAR</a:t>
            </a:r>
            <a:br>
              <a:rPr lang="tr-TR" dirty="0"/>
            </a:br>
            <a:r>
              <a:rPr lang="tr-TR" dirty="0"/>
              <a:t>               (Kılavuzu inceleyiniz)</a:t>
            </a:r>
          </a:p>
        </p:txBody>
      </p:sp>
      <p:sp>
        <p:nvSpPr>
          <p:cNvPr id="3" name="İçerik Yer Tutucusu 2"/>
          <p:cNvSpPr>
            <a:spLocks noGrp="1"/>
          </p:cNvSpPr>
          <p:nvPr>
            <p:ph idx="1"/>
          </p:nvPr>
        </p:nvSpPr>
        <p:spPr/>
        <p:txBody>
          <a:bodyPr/>
          <a:lstStyle/>
          <a:p>
            <a:endParaRPr lang="tr-TR" dirty="0"/>
          </a:p>
        </p:txBody>
      </p:sp>
      <p:pic>
        <p:nvPicPr>
          <p:cNvPr id="1026" name="Picture 2" descr="C:\Users\USER\Desktop\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5067" y="2255309"/>
            <a:ext cx="7059613" cy="38401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4727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HAZIRLAMANIZ GEREKEN FORMLAR</a:t>
            </a:r>
            <a:br>
              <a:rPr lang="tr-TR" dirty="0"/>
            </a:br>
            <a:r>
              <a:rPr lang="tr-TR" dirty="0"/>
              <a:t>             (Kılavuzu inceleyiniz )</a:t>
            </a:r>
          </a:p>
        </p:txBody>
      </p:sp>
      <p:graphicFrame>
        <p:nvGraphicFramePr>
          <p:cNvPr id="5" name="Nesne 4"/>
          <p:cNvGraphicFramePr>
            <a:graphicFrameLocks noChangeAspect="1"/>
          </p:cNvGraphicFramePr>
          <p:nvPr>
            <p:extLst>
              <p:ext uri="{D42A27DB-BD31-4B8C-83A1-F6EECF244321}">
                <p14:modId xmlns="" xmlns:p14="http://schemas.microsoft.com/office/powerpoint/2010/main" val="3081999107"/>
              </p:ext>
            </p:extLst>
          </p:nvPr>
        </p:nvGraphicFramePr>
        <p:xfrm>
          <a:off x="2091267" y="1981200"/>
          <a:ext cx="5823480" cy="4951941"/>
        </p:xfrm>
        <a:graphic>
          <a:graphicData uri="http://schemas.openxmlformats.org/presentationml/2006/ole">
            <p:oleObj spid="_x0000_s1027" name="Belge" r:id="rId3" imgW="6317558" imgH="6882007" progId="Word.Document.12">
              <p:embed/>
            </p:oleObj>
          </a:graphicData>
        </a:graphic>
      </p:graphicFrame>
    </p:spTree>
    <p:extLst>
      <p:ext uri="{BB962C8B-B14F-4D97-AF65-F5344CB8AC3E}">
        <p14:creationId xmlns="" xmlns:p14="http://schemas.microsoft.com/office/powerpoint/2010/main" val="1255333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42109"/>
          </a:xfrm>
        </p:spPr>
        <p:txBody>
          <a:bodyPr/>
          <a:lstStyle/>
          <a:p>
            <a:pPr algn="ctr"/>
            <a:r>
              <a:rPr lang="tr-TR" dirty="0"/>
              <a:t>Kılavuzun İçeriği</a:t>
            </a:r>
          </a:p>
        </p:txBody>
      </p:sp>
      <p:sp>
        <p:nvSpPr>
          <p:cNvPr id="3" name="İçerik Yer Tutucusu 2"/>
          <p:cNvSpPr>
            <a:spLocks noGrp="1"/>
          </p:cNvSpPr>
          <p:nvPr>
            <p:ph idx="1"/>
          </p:nvPr>
        </p:nvSpPr>
        <p:spPr>
          <a:xfrm>
            <a:off x="677334" y="1551709"/>
            <a:ext cx="8596668" cy="4489653"/>
          </a:xfrm>
        </p:spPr>
        <p:txBody>
          <a:bodyPr>
            <a:normAutofit fontScale="92500" lnSpcReduction="10000"/>
          </a:bodyPr>
          <a:lstStyle/>
          <a:p>
            <a:r>
              <a:rPr lang="tr-TR" sz="2000" dirty="0"/>
              <a:t>Toplu yaşam alanları, özellikle çocuk sağlığı açısından okullar,</a:t>
            </a:r>
            <a:br>
              <a:rPr lang="tr-TR" sz="2000" dirty="0"/>
            </a:br>
            <a:r>
              <a:rPr lang="tr-TR" sz="2000" dirty="0"/>
              <a:t>kreşler ve öğrenci yurtları, bunun yanında toplu kullanılan spor</a:t>
            </a:r>
            <a:br>
              <a:rPr lang="tr-TR" sz="2000" dirty="0"/>
            </a:br>
            <a:r>
              <a:rPr lang="tr-TR" sz="2000" dirty="0"/>
              <a:t>salonları, yüzme havuzları vb. bulaşıcı hastalıkların yayılımı bakımından yüksek riske sahip yerler olduğundan hijyen ve sanitasyonun uygulamalarının bu gibi yaşam alanlarında yönetilmesi gerekmektedir.</a:t>
            </a:r>
          </a:p>
          <a:p>
            <a:r>
              <a:rPr lang="tr-TR" sz="2000" dirty="0"/>
              <a:t>Kılavuz, eğitim kurumlarında esas olarak; «</a:t>
            </a:r>
            <a:r>
              <a:rPr lang="tr-TR" sz="2000" b="1" dirty="0"/>
              <a:t>hijyen ve sanitasyon kaynaklı salgın hastalıklara yönelik, öğrencileri, öğretmenleri, diğer çalışanları ve ilgili bütün tarafları korumaya ve korunmaya yönelik hijyen uygulamalarını, bulaşın önlenmesini ve kontrol tavsiyelerini» </a:t>
            </a:r>
            <a:r>
              <a:rPr lang="tr-TR" sz="2000" dirty="0"/>
              <a:t>içermektedir. </a:t>
            </a:r>
          </a:p>
          <a:p>
            <a:r>
              <a:rPr lang="tr-TR" sz="2000" dirty="0"/>
              <a:t>Okullar, yurtlar ve kreşlerde, hijyen ve sanitasyon uygulamalarının sürdürülebilir kılındığı sürece sağlıklı ortamın oluşturulması ve korunması mümkündür. </a:t>
            </a:r>
          </a:p>
          <a:p>
            <a:r>
              <a:rPr lang="tr-TR" sz="1900" dirty="0"/>
              <a:t>Birleşmiş Milletler , yetersiz temizlik yüzünden her yıl 1,5 milyon çocuğun hayatını kaybettiğini tahmin etmektedir. Bu, her 20 saniyede 1, her saatte 171, her gün 4.100 engellenebilir ölüm</a:t>
            </a:r>
            <a:br>
              <a:rPr lang="tr-TR" sz="1900" dirty="0"/>
            </a:br>
            <a:r>
              <a:rPr lang="tr-TR" sz="1900" dirty="0"/>
              <a:t>anlamına gelmektedir. </a:t>
            </a:r>
          </a:p>
        </p:txBody>
      </p:sp>
    </p:spTree>
    <p:extLst>
      <p:ext uri="{BB962C8B-B14F-4D97-AF65-F5344CB8AC3E}">
        <p14:creationId xmlns="" xmlns:p14="http://schemas.microsoft.com/office/powerpoint/2010/main" val="31694893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ENFEKSİYON ÖNLEME VE KONTROL PLANI</a:t>
            </a:r>
            <a:br>
              <a:rPr lang="tr-TR" dirty="0"/>
            </a:br>
            <a:r>
              <a:rPr lang="tr-TR" dirty="0"/>
              <a:t>                  (</a:t>
            </a:r>
            <a:r>
              <a:rPr lang="tr-TR" sz="2000" dirty="0"/>
              <a:t>Kılavuzu inceleyiniz </a:t>
            </a:r>
            <a:r>
              <a:rPr lang="tr-TR" dirty="0"/>
              <a:t>)</a:t>
            </a:r>
          </a:p>
        </p:txBody>
      </p:sp>
      <p:sp>
        <p:nvSpPr>
          <p:cNvPr id="3" name="İçerik Yer Tutucusu 2"/>
          <p:cNvSpPr>
            <a:spLocks noGrp="1"/>
          </p:cNvSpPr>
          <p:nvPr>
            <p:ph idx="1"/>
          </p:nvPr>
        </p:nvSpPr>
        <p:spPr>
          <a:xfrm>
            <a:off x="685801" y="1930401"/>
            <a:ext cx="8596668" cy="4390362"/>
          </a:xfrm>
        </p:spPr>
        <p:txBody>
          <a:bodyPr>
            <a:normAutofit fontScale="70000" lnSpcReduction="20000"/>
          </a:bodyPr>
          <a:lstStyle/>
          <a:p>
            <a:pPr marL="0" indent="0">
              <a:buNone/>
            </a:pPr>
            <a:r>
              <a:rPr lang="tr-TR" dirty="0"/>
              <a:t> a) Salgın hastalık dönemlerine (COVID-19 vb.) özgü, bulaş riskini minimum düzeyde tutacak şekilde, kapasite kullanımını ve KKD gerekliliklerini içermekte mi? 					</a:t>
            </a:r>
          </a:p>
          <a:p>
            <a:pPr marL="0" indent="0">
              <a:buNone/>
            </a:pPr>
            <a:r>
              <a:rPr lang="tr-TR" dirty="0"/>
              <a:t>b)Uygun temizlik ve dezenfeksiyon işlemleri					</a:t>
            </a:r>
          </a:p>
          <a:p>
            <a:pPr marL="0" indent="0">
              <a:buNone/>
            </a:pPr>
            <a:r>
              <a:rPr lang="tr-TR" dirty="0"/>
              <a:t>c) Salgın durumlarında  kuruluşa acil durumlar haricinde ziyaretçi kabul edilmemesi ile ilgili bilgilendirme ve gerekli tedbirleri alınması					</a:t>
            </a:r>
          </a:p>
          <a:p>
            <a:pPr marL="0" indent="0">
              <a:buNone/>
            </a:pPr>
            <a:r>
              <a:rPr lang="tr-TR" dirty="0"/>
              <a:t>d) Salgın durumlarında  bulaşma riskini artıracağından dolayı zorunlu olmayan toplu etkinliklerin yapılmamasını, gerekli olan etkinliklerin uygun önlemler  alınarak kontrollü yapılmasını içermekte mi?					</a:t>
            </a:r>
          </a:p>
          <a:p>
            <a:pPr marL="0" indent="0">
              <a:buNone/>
            </a:pPr>
            <a:r>
              <a:rPr lang="tr-TR" dirty="0"/>
              <a:t>e) Salgın durumlarında öğrenciler ve personelin devamsızlıklarının takip edilmesi, devamsızlıklardaki artışların salgın hastalıklarla ilişkili olması halinde yapılacaklar belirlenmiş mi?				</a:t>
            </a:r>
          </a:p>
          <a:p>
            <a:pPr marL="0" indent="0">
              <a:buNone/>
            </a:pPr>
            <a:r>
              <a:rPr lang="tr-TR" dirty="0"/>
              <a:t>f)  Salgın durumlarında  semptomları olan hastaları tespit edebilmeye yönelik uygulamaları  içermekte mi?					</a:t>
            </a:r>
          </a:p>
          <a:p>
            <a:r>
              <a:rPr lang="tr-TR" dirty="0"/>
              <a:t>NOT : 					</a:t>
            </a:r>
          </a:p>
          <a:p>
            <a:r>
              <a:rPr lang="tr-TR" dirty="0"/>
              <a:t>1- Enfeksiyon Önleme ve Kontrol Eylem Planı Kurum Risk Değerlendirme Formunda saptanan tehlike unsurları ile uyumlu olmalıdır					</a:t>
            </a:r>
          </a:p>
          <a:p>
            <a:r>
              <a:rPr lang="tr-TR" dirty="0"/>
              <a:t>2- "Enfeksiyon Önleme ve Kontrol Eylem Planı’na  her kuruluş, kendine özgü ekleme ve çıkarmalar yapabilir.					</a:t>
            </a:r>
          </a:p>
          <a:p>
            <a:r>
              <a:rPr lang="tr-TR" dirty="0"/>
              <a:t>3- Servis aracı, Pansiyon, spor salonu, atölye, yemekhane vb.  faklı birimler ve uygulamaları bulunan kurumlar her birimi ayrı ayrı değerlendirmelidir.	</a:t>
            </a:r>
          </a:p>
          <a:p>
            <a:pPr marL="0" indent="0">
              <a:buNone/>
            </a:pPr>
            <a:r>
              <a:rPr lang="tr-TR" dirty="0"/>
              <a:t>       			</a:t>
            </a:r>
          </a:p>
          <a:p>
            <a:endParaRPr lang="tr-TR" dirty="0"/>
          </a:p>
        </p:txBody>
      </p:sp>
    </p:spTree>
    <p:extLst>
      <p:ext uri="{BB962C8B-B14F-4D97-AF65-F5344CB8AC3E}">
        <p14:creationId xmlns="" xmlns:p14="http://schemas.microsoft.com/office/powerpoint/2010/main" val="470589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SALGIN ACİL DURUM İLETİŞİM PLANI</a:t>
            </a:r>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2725043" y="1990416"/>
            <a:ext cx="5929113" cy="4020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96492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LÜTFEN DİKKAT</a:t>
            </a:r>
          </a:p>
        </p:txBody>
      </p:sp>
      <p:sp>
        <p:nvSpPr>
          <p:cNvPr id="3" name="İçerik Yer Tutucusu 2"/>
          <p:cNvSpPr>
            <a:spLocks noGrp="1"/>
          </p:cNvSpPr>
          <p:nvPr>
            <p:ph idx="1"/>
          </p:nvPr>
        </p:nvSpPr>
        <p:spPr/>
        <p:txBody>
          <a:bodyPr/>
          <a:lstStyle/>
          <a:p>
            <a:r>
              <a:rPr lang="tr-TR" dirty="0"/>
              <a:t>Bu sunum kılavuz hakkında genel bilgilendirme olup detaylarla ilgili olarak tüm yöneticilerimizin «Eğitim Kurumlarında Hijyen Şartlarının Geliştirilmesi ve Enfeksiyon Önleme Kontrol Kılavuzu» nu incelemeleri, öz değerlendirme formunu objektif olarak doldurmaları ve bakanlığımızın açmış olduğu portal üzerinde gerekli veri girişlerini yapmalarıdır. </a:t>
            </a:r>
          </a:p>
          <a:p>
            <a:endParaRPr lang="tr-TR" dirty="0"/>
          </a:p>
          <a:p>
            <a:pPr marL="0" indent="0">
              <a:buNone/>
            </a:pPr>
            <a:endParaRPr lang="tr-TR" dirty="0"/>
          </a:p>
        </p:txBody>
      </p:sp>
    </p:spTree>
    <p:extLst>
      <p:ext uri="{BB962C8B-B14F-4D97-AF65-F5344CB8AC3E}">
        <p14:creationId xmlns="" xmlns:p14="http://schemas.microsoft.com/office/powerpoint/2010/main" val="28100829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4572000"/>
          </a:xfrm>
        </p:spPr>
        <p:txBody>
          <a:bodyPr/>
          <a:lstStyle/>
          <a:p>
            <a:pPr algn="ctr"/>
            <a:r>
              <a:rPr lang="tr-TR" dirty="0"/>
              <a:t>TEŞEKKÜRLER</a:t>
            </a:r>
          </a:p>
        </p:txBody>
      </p:sp>
    </p:spTree>
    <p:extLst>
      <p:ext uri="{BB962C8B-B14F-4D97-AF65-F5344CB8AC3E}">
        <p14:creationId xmlns="" xmlns:p14="http://schemas.microsoft.com/office/powerpoint/2010/main" val="226928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17418"/>
          </a:xfrm>
        </p:spPr>
        <p:txBody>
          <a:bodyPr>
            <a:normAutofit/>
          </a:bodyPr>
          <a:lstStyle/>
          <a:p>
            <a:pPr algn="ctr"/>
            <a:r>
              <a:rPr lang="tr-TR" sz="4400" dirty="0"/>
              <a:t>Salgın Türleri</a:t>
            </a:r>
          </a:p>
        </p:txBody>
      </p:sp>
      <p:sp>
        <p:nvSpPr>
          <p:cNvPr id="3" name="İçerik Yer Tutucusu 2"/>
          <p:cNvSpPr>
            <a:spLocks noGrp="1"/>
          </p:cNvSpPr>
          <p:nvPr>
            <p:ph idx="1"/>
          </p:nvPr>
        </p:nvSpPr>
        <p:spPr>
          <a:xfrm>
            <a:off x="677334" y="1427019"/>
            <a:ext cx="8596668" cy="4614344"/>
          </a:xfrm>
        </p:spPr>
        <p:txBody>
          <a:bodyPr>
            <a:noAutofit/>
          </a:bodyPr>
          <a:lstStyle/>
          <a:p>
            <a:r>
              <a:rPr lang="tr-TR" sz="2400" b="1" dirty="0" err="1"/>
              <a:t>Sporadi</a:t>
            </a:r>
            <a:r>
              <a:rPr lang="tr-TR" sz="2400" b="1" dirty="0"/>
              <a:t>: </a:t>
            </a:r>
            <a:r>
              <a:rPr lang="tr-TR" sz="2400" dirty="0"/>
              <a:t>Bir enfeksiyon hastalığının değişik bölgelerde tek</a:t>
            </a:r>
            <a:br>
              <a:rPr lang="tr-TR" sz="2400" dirty="0"/>
            </a:br>
            <a:r>
              <a:rPr lang="tr-TR" sz="2400" dirty="0"/>
              <a:t>tük olgular halinde görülmesi (Kuduz)</a:t>
            </a:r>
          </a:p>
          <a:p>
            <a:r>
              <a:rPr lang="tr-TR" sz="2400" b="1" dirty="0" err="1"/>
              <a:t>Endemi</a:t>
            </a:r>
            <a:r>
              <a:rPr lang="tr-TR" sz="2400" b="1" dirty="0"/>
              <a:t>: </a:t>
            </a:r>
            <a:r>
              <a:rPr lang="tr-TR" sz="2400" dirty="0"/>
              <a:t>Bir enfeksiyon hastalığının belirli bir ülke ya da bölgede iklim ve coğrafi koşullara bağlı olarak devamlı görülmesi (Sıtma, Şark çıbanı)</a:t>
            </a:r>
          </a:p>
          <a:p>
            <a:r>
              <a:rPr lang="tr-TR" sz="2400" dirty="0"/>
              <a:t>E</a:t>
            </a:r>
            <a:r>
              <a:rPr lang="tr-TR" sz="2400" b="1" dirty="0"/>
              <a:t>pidemi: </a:t>
            </a:r>
            <a:r>
              <a:rPr lang="tr-TR" sz="2400" dirty="0" err="1"/>
              <a:t>Sporadik</a:t>
            </a:r>
            <a:r>
              <a:rPr lang="tr-TR" sz="2400" dirty="0"/>
              <a:t> ya da endemik olarak bulunan bir hastalığın, uygun koşullarda hızla yayılarak salgın biçimine dönüşmesi (Bağırsak hastalığı, Grip, Tifo)</a:t>
            </a:r>
          </a:p>
          <a:p>
            <a:r>
              <a:rPr lang="tr-TR" sz="2400" b="1" dirty="0" err="1"/>
              <a:t>Pandemi</a:t>
            </a:r>
            <a:r>
              <a:rPr lang="tr-TR" sz="2400" b="1" dirty="0"/>
              <a:t>: </a:t>
            </a:r>
            <a:r>
              <a:rPr lang="tr-TR" sz="2400" dirty="0"/>
              <a:t>Bir enfeksiyon hastalığının hızla yayılarak ülke</a:t>
            </a:r>
            <a:br>
              <a:rPr lang="tr-TR" sz="2400" dirty="0"/>
            </a:br>
            <a:r>
              <a:rPr lang="tr-TR" sz="2400" dirty="0"/>
              <a:t>ya da kıtalar arasında salgın yapması (Kuş gribi, SARS, HIV/AIDS, COVID-19) </a:t>
            </a:r>
            <a:br>
              <a:rPr lang="tr-TR" sz="2400" dirty="0"/>
            </a:br>
            <a:endParaRPr lang="tr-TR" sz="2400" dirty="0"/>
          </a:p>
        </p:txBody>
      </p:sp>
    </p:spTree>
    <p:extLst>
      <p:ext uri="{BB962C8B-B14F-4D97-AF65-F5344CB8AC3E}">
        <p14:creationId xmlns="" xmlns:p14="http://schemas.microsoft.com/office/powerpoint/2010/main" val="3184421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Enfeksiyon Hastalıklarının Bulaşma Yolları ve Bu Yollarla Bulaşan Hastalıklar</a:t>
            </a:r>
          </a:p>
        </p:txBody>
      </p:sp>
      <p:sp>
        <p:nvSpPr>
          <p:cNvPr id="3" name="İçerik Yer Tutucusu 2"/>
          <p:cNvSpPr>
            <a:spLocks noGrp="1"/>
          </p:cNvSpPr>
          <p:nvPr>
            <p:ph idx="1"/>
          </p:nvPr>
        </p:nvSpPr>
        <p:spPr>
          <a:xfrm>
            <a:off x="677334" y="2160589"/>
            <a:ext cx="8596668" cy="3920722"/>
          </a:xfrm>
        </p:spPr>
        <p:txBody>
          <a:bodyPr>
            <a:normAutofit fontScale="62500" lnSpcReduction="20000"/>
          </a:bodyPr>
          <a:lstStyle/>
          <a:p>
            <a:r>
              <a:rPr lang="tr-TR" sz="2900" dirty="0">
                <a:solidFill>
                  <a:srgbClr val="C00000"/>
                </a:solidFill>
              </a:rPr>
              <a:t>Solunum Yolu </a:t>
            </a:r>
            <a:r>
              <a:rPr lang="tr-TR" sz="2900" dirty="0"/>
              <a:t>: Bu yolla giriş,  hasta veya taşıyıcılarla direkt temas veya </a:t>
            </a:r>
            <a:r>
              <a:rPr lang="tr-TR" sz="2900" dirty="0" err="1"/>
              <a:t>enfekte</a:t>
            </a:r>
            <a:r>
              <a:rPr lang="tr-TR" sz="2900" dirty="0"/>
              <a:t> damlacıklarının solunan havaya karışması sonucu oluşabilir. </a:t>
            </a:r>
            <a:r>
              <a:rPr lang="tr-TR" sz="2100" b="1" u="sng" dirty="0"/>
              <a:t>(kızamık, kızamıkçık, tüberküloz, grip gibi.)</a:t>
            </a:r>
          </a:p>
          <a:p>
            <a:pPr marL="0" indent="0">
              <a:buNone/>
            </a:pPr>
            <a:endParaRPr lang="tr-TR" sz="2100" b="1" u="sng" dirty="0"/>
          </a:p>
          <a:p>
            <a:r>
              <a:rPr lang="tr-TR" sz="2900" dirty="0"/>
              <a:t> </a:t>
            </a:r>
            <a:r>
              <a:rPr lang="tr-TR" sz="2900" dirty="0">
                <a:solidFill>
                  <a:srgbClr val="C00000"/>
                </a:solidFill>
              </a:rPr>
              <a:t>Sindirim Yolu </a:t>
            </a:r>
            <a:r>
              <a:rPr lang="tr-TR" sz="2900" dirty="0"/>
              <a:t>: Bu yolla bulaş besinler, içecekler (su, süt vb.),</a:t>
            </a:r>
            <a:br>
              <a:rPr lang="tr-TR" sz="2900" dirty="0"/>
            </a:br>
            <a:r>
              <a:rPr lang="tr-TR" sz="2900" dirty="0" err="1"/>
              <a:t>kontamine</a:t>
            </a:r>
            <a:r>
              <a:rPr lang="tr-TR" sz="2900" dirty="0"/>
              <a:t> eller, tırnaklar aracılığı ile olur. </a:t>
            </a:r>
            <a:r>
              <a:rPr lang="tr-TR" sz="2300" b="1" u="sng" dirty="0"/>
              <a:t>(</a:t>
            </a:r>
            <a:r>
              <a:rPr lang="it-IT" sz="2300" b="1" u="sng" dirty="0"/>
              <a:t>tifo,</a:t>
            </a:r>
            <a:r>
              <a:rPr lang="tr-TR" sz="2300" b="1" u="sng" dirty="0"/>
              <a:t> </a:t>
            </a:r>
            <a:r>
              <a:rPr lang="it-IT" sz="2300" b="1" u="sng" dirty="0"/>
              <a:t>paratifo, kolera, basilli dizanteri, </a:t>
            </a:r>
            <a:r>
              <a:rPr lang="tr-TR" sz="2300" b="1" u="sng" dirty="0"/>
              <a:t>şarbon, şap hastalığı, </a:t>
            </a:r>
            <a:r>
              <a:rPr lang="tr-TR" sz="2300" b="1" u="sng" dirty="0" err="1"/>
              <a:t>brusella</a:t>
            </a:r>
            <a:r>
              <a:rPr lang="tr-TR" sz="2300" b="1" u="sng" dirty="0"/>
              <a:t> gibi)</a:t>
            </a:r>
          </a:p>
          <a:p>
            <a:pPr marL="0" indent="0">
              <a:buNone/>
            </a:pPr>
            <a:endParaRPr lang="tr-TR" sz="2300" b="1" u="sng" dirty="0"/>
          </a:p>
          <a:p>
            <a:r>
              <a:rPr lang="tr-TR" sz="2900" dirty="0">
                <a:solidFill>
                  <a:srgbClr val="C00000"/>
                </a:solidFill>
              </a:rPr>
              <a:t>Temas Yolu </a:t>
            </a:r>
            <a:r>
              <a:rPr lang="tr-TR" sz="2900" dirty="0"/>
              <a:t>:  Bazı enfeksiyon etkenleri de temas yolu ile bulaşır. </a:t>
            </a:r>
            <a:r>
              <a:rPr lang="tr-TR" sz="2600" b="1" u="sng" dirty="0"/>
              <a:t>(U</a:t>
            </a:r>
            <a:r>
              <a:rPr lang="es-ES" sz="2600" b="1" u="sng" dirty="0"/>
              <a:t>yuz, kuduz, </a:t>
            </a:r>
            <a:r>
              <a:rPr lang="tr-TR" sz="2600" b="1" u="sng" dirty="0"/>
              <a:t>Ş</a:t>
            </a:r>
            <a:r>
              <a:rPr lang="es-ES" sz="2600" b="1" u="sng" dirty="0"/>
              <a:t>arbon, lupus</a:t>
            </a:r>
            <a:r>
              <a:rPr lang="tr-TR" sz="2600" b="1" u="sng" dirty="0"/>
              <a:t>, </a:t>
            </a:r>
            <a:r>
              <a:rPr lang="es-ES" sz="2600" b="1" u="sng" dirty="0"/>
              <a:t>mantar </a:t>
            </a:r>
            <a:r>
              <a:rPr lang="tr-TR" sz="2600" b="1" u="sng" dirty="0"/>
              <a:t>gibi)</a:t>
            </a:r>
          </a:p>
          <a:p>
            <a:endParaRPr lang="tr-TR" sz="2600" b="1" u="sng" dirty="0"/>
          </a:p>
          <a:p>
            <a:r>
              <a:rPr lang="tr-TR" sz="2900" dirty="0">
                <a:solidFill>
                  <a:srgbClr val="C00000"/>
                </a:solidFill>
              </a:rPr>
              <a:t>Vektörler (Aracı) Yoluyla Bulaşma </a:t>
            </a:r>
            <a:r>
              <a:rPr lang="tr-TR" sz="2900" dirty="0"/>
              <a:t>: Bazı enfeksiyon etkenleri aracılar vasıtasıyla bulaşır. </a:t>
            </a:r>
            <a:r>
              <a:rPr lang="tr-TR" sz="2600" b="1" u="sng" dirty="0"/>
              <a:t>(pireler, keneler, bitler, enjektörler, iğneler, cerrahi aletler, serum gibi)</a:t>
            </a:r>
            <a:br>
              <a:rPr lang="tr-TR" sz="2600" b="1" u="sng" dirty="0"/>
            </a:br>
            <a:endParaRPr lang="tr-TR" sz="2600" b="1" u="sng" dirty="0"/>
          </a:p>
          <a:p>
            <a:pPr marL="0" indent="0">
              <a:buNone/>
            </a:pPr>
            <a:r>
              <a:rPr lang="es-ES" sz="2900" dirty="0"/>
              <a:t/>
            </a:r>
            <a:br>
              <a:rPr lang="es-ES" sz="2900" dirty="0"/>
            </a:br>
            <a:endParaRPr lang="tr-TR" dirty="0"/>
          </a:p>
        </p:txBody>
      </p:sp>
    </p:spTree>
    <p:extLst>
      <p:ext uri="{BB962C8B-B14F-4D97-AF65-F5344CB8AC3E}">
        <p14:creationId xmlns="" xmlns:p14="http://schemas.microsoft.com/office/powerpoint/2010/main" val="717875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07688"/>
          </a:xfrm>
        </p:spPr>
        <p:txBody>
          <a:bodyPr>
            <a:normAutofit fontScale="90000"/>
          </a:bodyPr>
          <a:lstStyle/>
          <a:p>
            <a:pPr algn="ctr"/>
            <a:r>
              <a:rPr lang="tr-TR" dirty="0"/>
              <a:t>Korunma ve Kontrol Önlemleri</a:t>
            </a:r>
            <a:br>
              <a:rPr lang="tr-TR" dirty="0"/>
            </a:br>
            <a:r>
              <a:rPr lang="tr-TR" dirty="0">
                <a:solidFill>
                  <a:srgbClr val="0070C0"/>
                </a:solidFill>
              </a:rPr>
              <a:t>Hazırlık</a:t>
            </a:r>
          </a:p>
        </p:txBody>
      </p:sp>
      <p:sp>
        <p:nvSpPr>
          <p:cNvPr id="3" name="İçerik Yer Tutucusu 2"/>
          <p:cNvSpPr>
            <a:spLocks noGrp="1"/>
          </p:cNvSpPr>
          <p:nvPr>
            <p:ph idx="1"/>
          </p:nvPr>
        </p:nvSpPr>
        <p:spPr>
          <a:xfrm>
            <a:off x="677334" y="1717289"/>
            <a:ext cx="8596668" cy="4324074"/>
          </a:xfrm>
        </p:spPr>
        <p:txBody>
          <a:bodyPr>
            <a:noAutofit/>
          </a:bodyPr>
          <a:lstStyle/>
          <a:p>
            <a:pPr marL="0" indent="0">
              <a:buNone/>
            </a:pPr>
            <a:r>
              <a:rPr lang="tr-TR" sz="2000" dirty="0"/>
              <a:t>Hijyen ve Sanitasyon kaynaklı salgın hastalıkların </a:t>
            </a:r>
            <a:r>
              <a:rPr lang="tr-TR" sz="2000" dirty="0" err="1"/>
              <a:t>bulaşını</a:t>
            </a:r>
            <a:r>
              <a:rPr lang="tr-TR" sz="2000" dirty="0"/>
              <a:t> önlemek için kontrol </a:t>
            </a:r>
            <a:r>
              <a:rPr lang="tr-TR" sz="2000" dirty="0" err="1"/>
              <a:t>hiyerarjisi</a:t>
            </a:r>
            <a:r>
              <a:rPr lang="tr-TR" sz="2000" dirty="0"/>
              <a:t> olarak kabul edilen bir dizi enfeksiyon önleme ve kontrol işlemleri gerektirir.</a:t>
            </a:r>
          </a:p>
          <a:p>
            <a:r>
              <a:rPr lang="tr-TR" sz="2000" dirty="0">
                <a:solidFill>
                  <a:srgbClr val="C00000"/>
                </a:solidFill>
              </a:rPr>
              <a:t>İdari kontroller:  </a:t>
            </a:r>
            <a:r>
              <a:rPr lang="tr-TR" sz="2000" dirty="0"/>
              <a:t>kurumsal düzeyde kullanılan (tüm ekipmanların, donanımların, materyallerin </a:t>
            </a:r>
            <a:r>
              <a:rPr lang="tr-TR" sz="2000" dirty="0" err="1"/>
              <a:t>v.s</a:t>
            </a:r>
            <a:r>
              <a:rPr lang="tr-TR" sz="2000" dirty="0"/>
              <a:t>.) enfeksiyonun önlenmesine yardımcı olmak ve enfeksiyonun bulaşmasını kontrol etmek ve sınırlamak için uygulanır. </a:t>
            </a:r>
          </a:p>
          <a:p>
            <a:r>
              <a:rPr lang="tr-TR" sz="2000" dirty="0">
                <a:solidFill>
                  <a:srgbClr val="C00000"/>
                </a:solidFill>
              </a:rPr>
              <a:t>Etkili ve yeterli havalandırma </a:t>
            </a:r>
            <a:r>
              <a:rPr lang="tr-TR" sz="2000" dirty="0"/>
              <a:t>: Enfeksiyona maruz kalma riskini azaltır.</a:t>
            </a:r>
          </a:p>
          <a:p>
            <a:r>
              <a:rPr lang="tr-TR" sz="2000" dirty="0">
                <a:solidFill>
                  <a:srgbClr val="C00000"/>
                </a:solidFill>
              </a:rPr>
              <a:t>İşveren/yöneticiler</a:t>
            </a:r>
            <a:r>
              <a:rPr lang="tr-TR" sz="2000" dirty="0"/>
              <a:t> : Maruz kalmanın önlenemediği tehlikelere yönelik riski yeterince kontrol etmek için ilgili mevzuata bağlı yükümlülüklere uymak zorunda olmakla beraber personelini, öğrencilerini ve ziyaretçilerini korumalıdırlar.</a:t>
            </a:r>
          </a:p>
        </p:txBody>
      </p:sp>
    </p:spTree>
    <p:extLst>
      <p:ext uri="{BB962C8B-B14F-4D97-AF65-F5344CB8AC3E}">
        <p14:creationId xmlns="" xmlns:p14="http://schemas.microsoft.com/office/powerpoint/2010/main" val="332358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03564"/>
          </a:xfrm>
        </p:spPr>
        <p:txBody>
          <a:bodyPr>
            <a:normAutofit/>
          </a:bodyPr>
          <a:lstStyle/>
          <a:p>
            <a:pPr algn="ctr"/>
            <a:r>
              <a:rPr lang="tr-TR" dirty="0">
                <a:solidFill>
                  <a:srgbClr val="0070C0"/>
                </a:solidFill>
              </a:rPr>
              <a:t>Hazırlık</a:t>
            </a:r>
          </a:p>
        </p:txBody>
      </p:sp>
      <p:sp>
        <p:nvSpPr>
          <p:cNvPr id="3" name="İçerik Yer Tutucusu 2"/>
          <p:cNvSpPr>
            <a:spLocks noGrp="1"/>
          </p:cNvSpPr>
          <p:nvPr>
            <p:ph idx="1"/>
          </p:nvPr>
        </p:nvSpPr>
        <p:spPr>
          <a:xfrm>
            <a:off x="677334" y="1316183"/>
            <a:ext cx="8596668" cy="4725180"/>
          </a:xfrm>
        </p:spPr>
        <p:txBody>
          <a:bodyPr>
            <a:normAutofit/>
          </a:bodyPr>
          <a:lstStyle/>
          <a:p>
            <a:r>
              <a:rPr lang="tr-TR" sz="2000" dirty="0"/>
              <a:t>Çalışanlar ve diğer kişiler de kuruluş tarafından belirlenen kurallara uymak, kontrol önlemlerini tam ve doğru bir şekilde uygulamakla yükümlüdür. </a:t>
            </a:r>
          </a:p>
          <a:p>
            <a:pPr marL="0" indent="0">
              <a:buNone/>
            </a:pPr>
            <a:endParaRPr lang="tr-TR" sz="2000" dirty="0"/>
          </a:p>
          <a:p>
            <a:r>
              <a:rPr lang="tr-TR" sz="2000" dirty="0"/>
              <a:t>Kuruluş, salgınlara yönelik, tüm fiziki alanları ve ilgili tüm tarafları kapsayan risk değerlendirmesi yapmalı ve yapılan bu risk değerlendirmesi sonuçlarına göre Hijyen, Enfeksiyon Önleme ve Kontrol için Eylem Plan(</a:t>
            </a:r>
            <a:r>
              <a:rPr lang="tr-TR" sz="2000" dirty="0" err="1"/>
              <a:t>lar</a:t>
            </a:r>
            <a:r>
              <a:rPr lang="tr-TR" sz="2000" dirty="0"/>
              <a:t>)ı hazırlamalı ve uygulamalıdır. </a:t>
            </a:r>
          </a:p>
          <a:p>
            <a:pPr marL="0" indent="0">
              <a:buNone/>
            </a:pPr>
            <a:endParaRPr lang="tr-TR" sz="2000" dirty="0"/>
          </a:p>
          <a:p>
            <a:r>
              <a:rPr lang="tr-TR" sz="2000" dirty="0"/>
              <a:t>Kuruluş, Hijyen, Enfeksiyon Önleme ve Kontrol için Eylem</a:t>
            </a:r>
            <a:br>
              <a:rPr lang="tr-TR" sz="2000" dirty="0"/>
            </a:br>
            <a:r>
              <a:rPr lang="tr-TR" sz="2000" dirty="0"/>
              <a:t>Planı (</a:t>
            </a:r>
            <a:r>
              <a:rPr lang="tr-TR" sz="2000" dirty="0" err="1"/>
              <a:t>ları</a:t>
            </a:r>
            <a:r>
              <a:rPr lang="tr-TR" sz="2000" dirty="0"/>
              <a:t>) kapsamında uygulayacağı kontrol önlemleri hiyerarşisini oluşturmalıdır. </a:t>
            </a:r>
          </a:p>
        </p:txBody>
      </p:sp>
    </p:spTree>
    <p:extLst>
      <p:ext uri="{BB962C8B-B14F-4D97-AF65-F5344CB8AC3E}">
        <p14:creationId xmlns="" xmlns:p14="http://schemas.microsoft.com/office/powerpoint/2010/main" val="27564363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1608</TotalTime>
  <Words>2493</Words>
  <Application>Microsoft Office PowerPoint</Application>
  <PresentationFormat>Özel</PresentationFormat>
  <Paragraphs>245</Paragraphs>
  <Slides>53</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53</vt:i4>
      </vt:variant>
    </vt:vector>
  </HeadingPairs>
  <TitlesOfParts>
    <vt:vector size="55" baseType="lpstr">
      <vt:lpstr>Bitişiklik</vt:lpstr>
      <vt:lpstr>Belge</vt:lpstr>
      <vt:lpstr>75. YIL BEDİA SÜLEYMAN SERPİCİOĞLU</vt:lpstr>
      <vt:lpstr>Slayt 2</vt:lpstr>
      <vt:lpstr>Eğitim Kurumlarında Hijyen Şartlarının Geliştirilmesi ve Enfeksiyon Önleme Kontrol Kılavuzu </vt:lpstr>
      <vt:lpstr>Kılavuzun İçeriği</vt:lpstr>
      <vt:lpstr>Kılavuzun İçeriği</vt:lpstr>
      <vt:lpstr>Salgın Türleri</vt:lpstr>
      <vt:lpstr>Enfeksiyon Hastalıklarının Bulaşma Yolları ve Bu Yollarla Bulaşan Hastalıklar</vt:lpstr>
      <vt:lpstr>Korunma ve Kontrol Önlemleri Hazırlık</vt:lpstr>
      <vt:lpstr>Hazırlık</vt:lpstr>
      <vt:lpstr>Kuruluş aşağıdaki hususlar dahil olmak üzere gerekli olan iç ve dış iletişimleri planlamalı, belirlemelidir  </vt:lpstr>
      <vt:lpstr>Hijyen, enfeksiyondan korunma ve kontrolünün oluşturulması için </vt:lpstr>
      <vt:lpstr>Standart Enfeksiyon Kontrol Önlemleri (SEKÖ)</vt:lpstr>
      <vt:lpstr>Bulaş Bazlı Önlemlerin (BBÖ) Planlanması</vt:lpstr>
      <vt:lpstr>Salgın Hastalık Belirtileri Gösteren / Doğrulanan Kişilere Yapılacak işlemler  </vt:lpstr>
      <vt:lpstr>Yükleniciler, Dış Servis/Hizmet Sunucuları, Ürün ve Hizmet Tedarikçileri  </vt:lpstr>
      <vt:lpstr>UYGULAMAYA YÖNELİK TEDBİRLER</vt:lpstr>
      <vt:lpstr>El Hijyeni</vt:lpstr>
      <vt:lpstr>Solunum Hijyeni ve Öksürük/Hapşırık Adabı ‘Yakala, Çöpe At, Öldür. (Bertaraf et)  </vt:lpstr>
      <vt:lpstr>   EĞİTİM</vt:lpstr>
      <vt:lpstr>Slayt 20</vt:lpstr>
      <vt:lpstr>Öğrenci ve Personele Verilecek Eğitimin Asgari Konuları</vt:lpstr>
      <vt:lpstr>Temizlik Personelinin Eğitimi Ayrıca:</vt:lpstr>
      <vt:lpstr>Sosyal ve Ortak Kullanım Alanları</vt:lpstr>
      <vt:lpstr>Giriş, Güvenlik, Danışma</vt:lpstr>
      <vt:lpstr>Derslikler ve Etüt Salonları</vt:lpstr>
      <vt:lpstr>Tuvalet ve Lavabolar</vt:lpstr>
      <vt:lpstr>Temizlik</vt:lpstr>
      <vt:lpstr>Slayt 28</vt:lpstr>
      <vt:lpstr>İş Sağlığı ve Güveliği Donanımları</vt:lpstr>
      <vt:lpstr>MASKELER</vt:lpstr>
      <vt:lpstr>Personel/Öğrenci Giysi ve Formaları  </vt:lpstr>
      <vt:lpstr>Tek Kullanımlık Eldiven (işe uygun eldiven)  </vt:lpstr>
      <vt:lpstr>Göz Koruyucu/Yüz Koruyucu Siperlik </vt:lpstr>
      <vt:lpstr>Okulum Temiz Belgesi Başvurusu</vt:lpstr>
      <vt:lpstr>Başvuru Nereye ve Nasıl Yapılacak</vt:lpstr>
      <vt:lpstr>Okulum Temiz Belgesi Başvurusu</vt:lpstr>
      <vt:lpstr>Enfeksiyon Önleme ve Kontrol Eylem Planı/Planları En Az Aşağıdaki Maddeleri İçerecek Şekilde Hazırlanması</vt:lpstr>
      <vt:lpstr>Kontrol Önlemleri Hiyerarşisi oluşturulurken En az aşağıdaki maddeleri içermeli</vt:lpstr>
      <vt:lpstr>Gerekli olan iç ve dış iletişimlerin aşağıdaki hususlar dahil olmak üzere planlanmalı,</vt:lpstr>
      <vt:lpstr>Salgın hastalık belirtileri gösteren kişilere yapılacak işlemler ile ilgili asgari olarak aşağıda belirtilen adımları içeren bir eylem planı ya da yöntem belirlenmelidir.  </vt:lpstr>
      <vt:lpstr>Slayt 41</vt:lpstr>
      <vt:lpstr>Slayt 42</vt:lpstr>
      <vt:lpstr>Slayt 43</vt:lpstr>
      <vt:lpstr>Slayt 44</vt:lpstr>
      <vt:lpstr>Slayt 45</vt:lpstr>
      <vt:lpstr>Slayt 46</vt:lpstr>
      <vt:lpstr>Slayt 47</vt:lpstr>
      <vt:lpstr>HAZIRLAMANIZ GEREKEN  BAZI TALİMATLAR                (Kılavuzu inceleyiniz)</vt:lpstr>
      <vt:lpstr>HAZIRLAMANIZ GEREKEN FORMLAR              (Kılavuzu inceleyiniz )</vt:lpstr>
      <vt:lpstr>ENFEKSİYON ÖNLEME VE KONTROL PLANI                   (Kılavuzu inceleyiniz )</vt:lpstr>
      <vt:lpstr>SALGIN ACİL DURUM İLETİŞİM PLANI</vt:lpstr>
      <vt:lpstr>LÜTFEN DİKKAT</vt:lpstr>
      <vt:lpstr>TEŞEKKÜRLER</vt:lpstr>
    </vt:vector>
  </TitlesOfParts>
  <Company>MoTuN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Kurumlarında Hijyen Şartlarının Geliştirilmesi ve Enfeksiyon Önleme Kontrol Kılavuzu</dc:title>
  <dc:creator>ISG</dc:creator>
  <cp:lastModifiedBy>SERPICI1</cp:lastModifiedBy>
  <cp:revision>121</cp:revision>
  <dcterms:created xsi:type="dcterms:W3CDTF">2020-08-05T10:14:04Z</dcterms:created>
  <dcterms:modified xsi:type="dcterms:W3CDTF">2020-11-11T09:11:11Z</dcterms:modified>
</cp:coreProperties>
</file>